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4"/>
  </p:sldMasterIdLst>
  <p:notesMasterIdLst>
    <p:notesMasterId r:id="rId41"/>
  </p:notesMasterIdLst>
  <p:handoutMasterIdLst>
    <p:handoutMasterId r:id="rId42"/>
  </p:handoutMasterIdLst>
  <p:sldIdLst>
    <p:sldId id="289" r:id="rId5"/>
    <p:sldId id="295" r:id="rId6"/>
    <p:sldId id="296" r:id="rId7"/>
    <p:sldId id="297" r:id="rId8"/>
    <p:sldId id="298" r:id="rId9"/>
    <p:sldId id="299" r:id="rId10"/>
    <p:sldId id="300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7" r:id="rId26"/>
    <p:sldId id="316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30" r:id="rId35"/>
    <p:sldId id="325" r:id="rId36"/>
    <p:sldId id="326" r:id="rId37"/>
    <p:sldId id="327" r:id="rId38"/>
    <p:sldId id="328" r:id="rId39"/>
    <p:sldId id="329" r:id="rId40"/>
  </p:sldIdLst>
  <p:sldSz cx="12192000" cy="6858000"/>
  <p:notesSz cx="6797675" cy="987425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-720" y="-78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8/10/relationships/authors" Target="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xmlns="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xmlns="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84C721-F4C4-4104-B212-36410AB85D48}" type="datetime1">
              <a:rPr lang="pl-PL" smtClean="0"/>
              <a:t>29.06.2026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xmlns="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xmlns="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333FC-E0B7-45D5-9DAE-FE7605F8B9DB}" type="datetime1">
              <a:rPr lang="pl-PL" smtClean="0"/>
              <a:pPr/>
              <a:t>29.06.2026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3509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F1C17B-67D7-3FB1-4CA0-4B9AA124B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C3BB283E-B849-7D1A-07BC-E1052DC04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3C7751D-5B16-16D9-E622-60B1310CE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8A6C1827-23D8-265E-5F02-112226F8B5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8137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AA1FEDE-D462-155A-57AE-FBDF736F8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BD4C616-55C5-F440-059B-ED20DC05E6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CD4E073-1D9E-C879-36D3-3B7834572D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47F4CF5-2C37-F2AE-93C9-692CC903A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3173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A725892-B6A2-3A12-6DC8-57A9C5DED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AC82ABA1-80F0-0ADF-6374-3A4FECFDFD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F32A6740-5BA1-35A1-FA68-A01F7253D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62D5929-2CEB-56EB-663C-96F643564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174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33C53CB-3A9C-02B8-1D7A-7DD0083B3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66735DEA-DA5C-96CF-6969-F1DE6A94E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C449293-BA33-9DD4-AAE0-14E08F9FB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1B3A8DA-14D2-8F13-550C-53E8A05F4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2355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B64182-2164-D61C-2F01-1C1E21DA3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607CC2DA-490E-00B7-F1E9-D0D62D135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FE6C5CDB-831F-F56E-E2C9-99D0DEE2E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4624A90A-464C-29F9-79ED-D97E4062DC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4172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E4D3CA8-4368-2D2B-BC51-641D836B5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D64478DF-032E-CBD5-1F7D-A32E2C58DB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F3150B93-67AA-B7CF-649A-B79BE224C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91BC7ED9-7462-413B-DD31-DFADCA30EF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491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2A9C1A-4ECE-7214-5BF8-5C50CF63A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05F30C31-2E7B-604E-E151-986E5CB3C1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A6575378-D65E-9484-1E10-8B84D7F192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238A4B8A-791C-530B-7CA1-00C51B741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4834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721F8E-CABB-F423-30C0-205623016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8350F025-0CFC-C39A-FB01-491A35F9DD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ECA41B4-044A-5A67-8D85-6D5B1A59D3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021B220-6462-7BBB-87E9-856C484CA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488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E23EB3-C164-319D-B56E-D345A395E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0BCEA4B3-B284-6A1E-D3B5-662FCB421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F28867B-5777-CD9C-D14B-6FE91431B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FE571B5-E434-0F1B-0EAB-6CAEC8E1E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920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E607DCB-7A89-3D45-0633-2EB6DA3E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6D9925E4-2623-8C06-31E0-FD58232CD1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4D9C34B-587E-687F-960A-23ECA9701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37C3ECDE-6589-14C2-80EA-C533F6960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433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E31C82-A384-1E15-3BB4-64C56B5AD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F17123A4-C76F-C6D9-806C-FCA4F5D87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9680DAD-33E1-624D-C1AF-2678CD01D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062FA8C9-9A2A-2474-FF46-FF0E3F6754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7170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1EE6007-40CB-4413-226A-31C4D5443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51DB0D2E-20BA-148C-412A-F14413B42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A01707B0-1EAC-1A1B-709D-045E2FED1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5498879-5A83-2634-01F4-B4EEF3A28F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15489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CCE9E3-0368-AF8B-EE75-826EECFD7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EC82D4E7-B203-9214-253B-B0576A2E0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1AB8DB30-ADD6-645D-1D9A-C1121BE90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2488C5FF-322B-5D98-C505-E71803E05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9821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5E827AD-9B4C-E414-BB31-E51C8CF42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8C132B4E-4AC7-04A8-0227-0B3EDE9ECA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BB77BC58-8451-9E17-E22C-9A7D77CCED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A6AF8F5-25EE-1996-478E-B03CA48C2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0226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7A7AFD-A55A-AB46-59EE-619602EA8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5A6F2D9D-4FFC-4C7A-BC10-7C92E410E7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771357F-BB16-60EE-4571-F6D70E343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88799BBE-54DA-EBB7-B22E-FF5523545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2047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6BF4CA6-6ECB-140C-F9B9-58FD4CA97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A5031E9F-20C7-E2C6-0120-5B3A6F4CAB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1A51E668-4510-6C28-E477-8C3603B3E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5E936DEB-715B-0187-8E27-445A9BB3C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69981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B540550-F6A6-AF9F-4B5A-5C38A0DC9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5EFBD8B-11BE-E9A0-A0A5-A23B4BEF2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9FCB390-9C41-9446-CBE0-E93A304C0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A187E1BE-4CEC-D6D4-195F-8D658F0E1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77876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5CA4CA-500A-C157-F46C-FED09A03B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19DB424B-7985-455B-FCC5-C7AF5A069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3A31CE2-5EFF-1814-B175-C3A9A9D90D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C217BDCF-232B-9C0A-1BAC-7E1C43A57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4806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C670FC-89B9-288E-417B-8AC7FB9F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30BA429-9012-8830-D451-1D93FD286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047A1F80-C891-CD7D-CEE8-D8C74FEF1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5962643-5657-59B5-5FD1-8975256E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68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6C617AB-E555-CA74-3ADE-392D8AA62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A29B3807-3532-BC93-B55D-6BE7F5F98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88F506E-F5F6-4E11-2AA3-067CC940F6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517F0D4-A5A4-F2FF-D273-6F02ED82DA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1107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E12679-DB48-3E6D-8DEB-ADFF9FE4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49D56124-5F1B-597B-DA50-A25559BDD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B8F81FB2-7808-2B18-809E-EBDA542D7A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20F2E5C7-7495-02D4-538D-CFFCA3607E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5818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163EE1-17EC-1D9F-C0C0-EEDEC4F0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B3FF371-DF88-85C8-FA27-31823C912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3692DC85-7AFF-EECA-832A-9F51CF8B06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B17B5940-53C2-A3DC-0D14-C5EA88B2B9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219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261774-7DAA-E74E-C3A2-3360E3C9D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10F6212-9A7F-9628-90A2-F0954F6FF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F0135B16-4A50-11D8-2C85-4557A4C11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41749006-DF4C-9D45-942C-26C4FB166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740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D2C6BEF-8058-BCE6-0FD7-C29FF9AAF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7F272609-9236-60BA-5608-247A087F7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E194FFA9-7C4B-6E31-AF5C-FE1E3DA1B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AA93F78-E703-D9CC-0C00-EB95EB940C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7780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D06796-0D6A-2F2F-6483-15372208C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6AB8CF78-A7B8-7350-90FE-EA12D9655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9F2B94E-9B55-A0AC-338E-3A3CCB5CC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3FF07ED6-378E-78FE-67A4-B1066F6CE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033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xmlns="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 rynkow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xmlns="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xmlns="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2" name="Zawartość — symbol zastępczy 3">
            <a:extLst>
              <a:ext uri="{FF2B5EF4-FFF2-40B4-BE49-F238E27FC236}">
                <a16:creationId xmlns:a16="http://schemas.microsoft.com/office/drawing/2014/main" xmlns="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xmlns="" id="{B38B0D13-BD5F-460B-B337-F4A9342026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xmlns="" id="{BE72876B-D3DA-4462-9E24-3354D8D02A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xmlns="" id="{14A539B6-6E3F-41BA-ACE2-76E8BB6516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Zawartość — symbol zastępczy 3">
            <a:extLst>
              <a:ext uri="{FF2B5EF4-FFF2-40B4-BE49-F238E27FC236}">
                <a16:creationId xmlns:a16="http://schemas.microsoft.com/office/drawing/2014/main" xmlns="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6" name="Zawartość — symbol zastępczy 5">
            <a:extLst>
              <a:ext uri="{FF2B5EF4-FFF2-40B4-BE49-F238E27FC236}">
                <a16:creationId xmlns:a16="http://schemas.microsoft.com/office/drawing/2014/main" xmlns="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endParaRPr lang="pl-PL" noProof="0"/>
          </a:p>
        </p:txBody>
      </p:sp>
      <p:sp>
        <p:nvSpPr>
          <p:cNvPr id="27" name="Zawartość — symbol zastępczy 3">
            <a:extLst>
              <a:ext uri="{FF2B5EF4-FFF2-40B4-BE49-F238E27FC236}">
                <a16:creationId xmlns:a16="http://schemas.microsoft.com/office/drawing/2014/main" xmlns="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Dwa elementy zawartośc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 rtlCol="0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33700" y="3834606"/>
            <a:ext cx="3924300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xmlns="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WZORZEC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10173" y="3834606"/>
            <a:ext cx="3943627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xmlns="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>
            <a:extLst>
              <a:ext uri="{FF2B5EF4-FFF2-40B4-BE49-F238E27FC236}">
                <a16:creationId xmlns:a16="http://schemas.microsoft.com/office/drawing/2014/main" xmlns="" id="{AE202E03-5C65-4305-B969-65220AD410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ytuł 1">
            <a:extLst>
              <a:ext uri="{FF2B5EF4-FFF2-40B4-BE49-F238E27FC236}">
                <a16:creationId xmlns:a16="http://schemas.microsoft.com/office/drawing/2014/main" xmlns="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0" name="Tekst — symbol zastępczy 15">
            <a:extLst>
              <a:ext uri="{FF2B5EF4-FFF2-40B4-BE49-F238E27FC236}">
                <a16:creationId xmlns:a16="http://schemas.microsoft.com/office/drawing/2014/main" xmlns="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5" name="Tekst — symbol zastępczy 18">
            <a:extLst>
              <a:ext uri="{FF2B5EF4-FFF2-40B4-BE49-F238E27FC236}">
                <a16:creationId xmlns:a16="http://schemas.microsoft.com/office/drawing/2014/main" xmlns="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6" name="Tekst — symbol zastępczy 15">
            <a:extLst>
              <a:ext uri="{FF2B5EF4-FFF2-40B4-BE49-F238E27FC236}">
                <a16:creationId xmlns:a16="http://schemas.microsoft.com/office/drawing/2014/main" xmlns="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7" name="Tekst — symbol zastępczy 18">
            <a:extLst>
              <a:ext uri="{FF2B5EF4-FFF2-40B4-BE49-F238E27FC236}">
                <a16:creationId xmlns:a16="http://schemas.microsoft.com/office/drawing/2014/main" xmlns="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8" name="Tekst — symbol zastępczy 15">
            <a:extLst>
              <a:ext uri="{FF2B5EF4-FFF2-40B4-BE49-F238E27FC236}">
                <a16:creationId xmlns:a16="http://schemas.microsoft.com/office/drawing/2014/main" xmlns="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9" name="Tekst — symbol zastępczy 18">
            <a:extLst>
              <a:ext uri="{FF2B5EF4-FFF2-40B4-BE49-F238E27FC236}">
                <a16:creationId xmlns:a16="http://schemas.microsoft.com/office/drawing/2014/main" xmlns="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1" name="Data — symbol zastępczy 6">
            <a:extLst>
              <a:ext uri="{FF2B5EF4-FFF2-40B4-BE49-F238E27FC236}">
                <a16:creationId xmlns:a16="http://schemas.microsoft.com/office/drawing/2014/main" xmlns="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22" name="Stopka — symbol zastępczy 7">
            <a:extLst>
              <a:ext uri="{FF2B5EF4-FFF2-40B4-BE49-F238E27FC236}">
                <a16:creationId xmlns:a16="http://schemas.microsoft.com/office/drawing/2014/main" xmlns="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24" name="Numer slajdu — symbol zastępczy 8">
            <a:extLst>
              <a:ext uri="{FF2B5EF4-FFF2-40B4-BE49-F238E27FC236}">
                <a16:creationId xmlns:a16="http://schemas.microsoft.com/office/drawing/2014/main" xmlns="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Tekst — symbol zastępczy 10">
            <a:extLst>
              <a:ext uri="{FF2B5EF4-FFF2-40B4-BE49-F238E27FC236}">
                <a16:creationId xmlns:a16="http://schemas.microsoft.com/office/drawing/2014/main" xmlns="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Rok</a:t>
            </a:r>
          </a:p>
        </p:txBody>
      </p:sp>
      <p:sp>
        <p:nvSpPr>
          <p:cNvPr id="7" name="Tekst — symbol zastępczy 10">
            <a:extLst>
              <a:ext uri="{FF2B5EF4-FFF2-40B4-BE49-F238E27FC236}">
                <a16:creationId xmlns:a16="http://schemas.microsoft.com/office/drawing/2014/main" xmlns="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8" name="Tekst — symbol zastępczy 10">
            <a:extLst>
              <a:ext uri="{FF2B5EF4-FFF2-40B4-BE49-F238E27FC236}">
                <a16:creationId xmlns:a16="http://schemas.microsoft.com/office/drawing/2014/main" xmlns="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9" name="Tekst — symbol zastępczy 10">
            <a:extLst>
              <a:ext uri="{FF2B5EF4-FFF2-40B4-BE49-F238E27FC236}">
                <a16:creationId xmlns:a16="http://schemas.microsoft.com/office/drawing/2014/main" xmlns="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0" name="Tekst — symbol zastępczy 10">
            <a:extLst>
              <a:ext uri="{FF2B5EF4-FFF2-40B4-BE49-F238E27FC236}">
                <a16:creationId xmlns:a16="http://schemas.microsoft.com/office/drawing/2014/main" xmlns="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:a16="http://schemas.microsoft.com/office/drawing/2014/main" xmlns="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Rok</a:t>
            </a:r>
          </a:p>
        </p:txBody>
      </p:sp>
      <p:sp>
        <p:nvSpPr>
          <p:cNvPr id="12" name="Tekst — symbol zastępczy 10">
            <a:extLst>
              <a:ext uri="{FF2B5EF4-FFF2-40B4-BE49-F238E27FC236}">
                <a16:creationId xmlns:a16="http://schemas.microsoft.com/office/drawing/2014/main" xmlns="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3" name="Tekst — symbol zastępczy 10">
            <a:extLst>
              <a:ext uri="{FF2B5EF4-FFF2-40B4-BE49-F238E27FC236}">
                <a16:creationId xmlns:a16="http://schemas.microsoft.com/office/drawing/2014/main" xmlns="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4" name="Tekst — symbol zastępczy 10">
            <a:extLst>
              <a:ext uri="{FF2B5EF4-FFF2-40B4-BE49-F238E27FC236}">
                <a16:creationId xmlns:a16="http://schemas.microsoft.com/office/drawing/2014/main" xmlns="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5" name="Tekst — symbol zastępczy 10">
            <a:extLst>
              <a:ext uri="{FF2B5EF4-FFF2-40B4-BE49-F238E27FC236}">
                <a16:creationId xmlns:a16="http://schemas.microsoft.com/office/drawing/2014/main" xmlns="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6" name="Tekst — symbol zastępczy 10">
            <a:extLst>
              <a:ext uri="{FF2B5EF4-FFF2-40B4-BE49-F238E27FC236}">
                <a16:creationId xmlns:a16="http://schemas.microsoft.com/office/drawing/2014/main" xmlns="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7" name="Tekst — symbol zastępczy 10">
            <a:extLst>
              <a:ext uri="{FF2B5EF4-FFF2-40B4-BE49-F238E27FC236}">
                <a16:creationId xmlns:a16="http://schemas.microsoft.com/office/drawing/2014/main" xmlns="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8" name="Tekst — symbol zastępczy 10">
            <a:extLst>
              <a:ext uri="{FF2B5EF4-FFF2-40B4-BE49-F238E27FC236}">
                <a16:creationId xmlns:a16="http://schemas.microsoft.com/office/drawing/2014/main" xmlns="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9" name="Tekst — symbol zastępczy 10">
            <a:extLst>
              <a:ext uri="{FF2B5EF4-FFF2-40B4-BE49-F238E27FC236}">
                <a16:creationId xmlns:a16="http://schemas.microsoft.com/office/drawing/2014/main" xmlns="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0" name="Tekst — symbol zastępczy 10">
            <a:extLst>
              <a:ext uri="{FF2B5EF4-FFF2-40B4-BE49-F238E27FC236}">
                <a16:creationId xmlns:a16="http://schemas.microsoft.com/office/drawing/2014/main" xmlns="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1" name="Tekst — symbol zastępczy 10">
            <a:extLst>
              <a:ext uri="{FF2B5EF4-FFF2-40B4-BE49-F238E27FC236}">
                <a16:creationId xmlns:a16="http://schemas.microsoft.com/office/drawing/2014/main" xmlns="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2" name="Tekst — symbol zastępczy 10">
            <a:extLst>
              <a:ext uri="{FF2B5EF4-FFF2-40B4-BE49-F238E27FC236}">
                <a16:creationId xmlns:a16="http://schemas.microsoft.com/office/drawing/2014/main" xmlns="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3" name="Tekst — symbol zastępczy 10">
            <a:extLst>
              <a:ext uri="{FF2B5EF4-FFF2-40B4-BE49-F238E27FC236}">
                <a16:creationId xmlns:a16="http://schemas.microsoft.com/office/drawing/2014/main" xmlns="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4" name="Tekst — symbol zastępczy 10">
            <a:extLst>
              <a:ext uri="{FF2B5EF4-FFF2-40B4-BE49-F238E27FC236}">
                <a16:creationId xmlns:a16="http://schemas.microsoft.com/office/drawing/2014/main" xmlns="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5" name="Tekst — symbol zastępczy 10">
            <a:extLst>
              <a:ext uri="{FF2B5EF4-FFF2-40B4-BE49-F238E27FC236}">
                <a16:creationId xmlns:a16="http://schemas.microsoft.com/office/drawing/2014/main" xmlns="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6" name="Tekst — symbol zastępczy 10">
            <a:extLst>
              <a:ext uri="{FF2B5EF4-FFF2-40B4-BE49-F238E27FC236}">
                <a16:creationId xmlns:a16="http://schemas.microsoft.com/office/drawing/2014/main" xmlns="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7" name="Tekst — symbol zastępczy 10">
            <a:extLst>
              <a:ext uri="{FF2B5EF4-FFF2-40B4-BE49-F238E27FC236}">
                <a16:creationId xmlns:a16="http://schemas.microsoft.com/office/drawing/2014/main" xmlns="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8" name="Tekst — symbol zastępczy 10">
            <a:extLst>
              <a:ext uri="{FF2B5EF4-FFF2-40B4-BE49-F238E27FC236}">
                <a16:creationId xmlns:a16="http://schemas.microsoft.com/office/drawing/2014/main" xmlns="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9" name="Tekst — symbol zastępczy 10">
            <a:extLst>
              <a:ext uri="{FF2B5EF4-FFF2-40B4-BE49-F238E27FC236}">
                <a16:creationId xmlns:a16="http://schemas.microsoft.com/office/drawing/2014/main" xmlns="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30" name="Tekst — symbol zastępczy 10">
            <a:extLst>
              <a:ext uri="{FF2B5EF4-FFF2-40B4-BE49-F238E27FC236}">
                <a16:creationId xmlns:a16="http://schemas.microsoft.com/office/drawing/2014/main" xmlns="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31" name="Tekst — symbol zastępczy 10">
            <a:extLst>
              <a:ext uri="{FF2B5EF4-FFF2-40B4-BE49-F238E27FC236}">
                <a16:creationId xmlns:a16="http://schemas.microsoft.com/office/drawing/2014/main" xmlns="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xmlns="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6" name="Data — symbol zastępczy 2">
            <a:extLst>
              <a:ext uri="{FF2B5EF4-FFF2-40B4-BE49-F238E27FC236}">
                <a16:creationId xmlns:a16="http://schemas.microsoft.com/office/drawing/2014/main" xmlns="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37" name="Stopka — symbol zastępczy 3">
            <a:extLst>
              <a:ext uri="{FF2B5EF4-FFF2-40B4-BE49-F238E27FC236}">
                <a16:creationId xmlns:a16="http://schemas.microsoft.com/office/drawing/2014/main" xmlns="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38" name="Numer slajdu — symbol zastępczy 4">
            <a:extLst>
              <a:ext uri="{FF2B5EF4-FFF2-40B4-BE49-F238E27FC236}">
                <a16:creationId xmlns:a16="http://schemas.microsoft.com/office/drawing/2014/main" xmlns="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fika SmartArt 6 — symbol zastępczy">
            <a:extLst>
              <a:ext uri="{FF2B5EF4-FFF2-40B4-BE49-F238E27FC236}">
                <a16:creationId xmlns:a16="http://schemas.microsoft.com/office/drawing/2014/main" xmlns="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grafikę SmartArt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xmlns="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xmlns="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xmlns="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xmlns="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xmlns="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zespołu — 4 osob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xmlns="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7" name="Obraz — symbol zastępczy 10">
            <a:extLst>
              <a:ext uri="{FF2B5EF4-FFF2-40B4-BE49-F238E27FC236}">
                <a16:creationId xmlns:a16="http://schemas.microsoft.com/office/drawing/2014/main" xmlns="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8" name="Obraz — symbol zastępczy 10">
            <a:extLst>
              <a:ext uri="{FF2B5EF4-FFF2-40B4-BE49-F238E27FC236}">
                <a16:creationId xmlns:a16="http://schemas.microsoft.com/office/drawing/2014/main" xmlns="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pl-PL" noProof="0"/>
              <a:t>Kliknij ikonę, aby dodać obraz</a:t>
            </a:r>
          </a:p>
        </p:txBody>
      </p:sp>
      <p:sp>
        <p:nvSpPr>
          <p:cNvPr id="19" name="Obraz — symbol zastępczy 10">
            <a:extLst>
              <a:ext uri="{FF2B5EF4-FFF2-40B4-BE49-F238E27FC236}">
                <a16:creationId xmlns:a16="http://schemas.microsoft.com/office/drawing/2014/main" xmlns="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xmlns="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xmlns="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xmlns="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6" name="Tekst — symbol zastępczy 2">
            <a:extLst>
              <a:ext uri="{FF2B5EF4-FFF2-40B4-BE49-F238E27FC236}">
                <a16:creationId xmlns:a16="http://schemas.microsoft.com/office/drawing/2014/main" xmlns="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7" name="Tekst — symbol zastępczy 2">
            <a:extLst>
              <a:ext uri="{FF2B5EF4-FFF2-40B4-BE49-F238E27FC236}">
                <a16:creationId xmlns:a16="http://schemas.microsoft.com/office/drawing/2014/main" xmlns="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8" name="Tekst — symbol zastępczy 2">
            <a:extLst>
              <a:ext uri="{FF2B5EF4-FFF2-40B4-BE49-F238E27FC236}">
                <a16:creationId xmlns:a16="http://schemas.microsoft.com/office/drawing/2014/main" xmlns="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9" name="Tekst — symbol zastępczy 2">
            <a:extLst>
              <a:ext uri="{FF2B5EF4-FFF2-40B4-BE49-F238E27FC236}">
                <a16:creationId xmlns:a16="http://schemas.microsoft.com/office/drawing/2014/main" xmlns="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xmlns="" id="{4E4B72DA-52CB-4D39-A342-8857B4D95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xmlns="" id="{21D9BCDA-DFB7-41A4-A7C7-CEE86CEDC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zespołu — 8 osó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xmlns="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7" name="Obraz — symbol zastępczy 10">
            <a:extLst>
              <a:ext uri="{FF2B5EF4-FFF2-40B4-BE49-F238E27FC236}">
                <a16:creationId xmlns:a16="http://schemas.microsoft.com/office/drawing/2014/main" xmlns="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8" name="Obraz — symbol zastępczy 10">
            <a:extLst>
              <a:ext uri="{FF2B5EF4-FFF2-40B4-BE49-F238E27FC236}">
                <a16:creationId xmlns:a16="http://schemas.microsoft.com/office/drawing/2014/main" xmlns="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 rtlCol="0"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pl-PL" noProof="0"/>
              <a:t>Kliknij ikonę, aby dodać obraz</a:t>
            </a:r>
          </a:p>
        </p:txBody>
      </p:sp>
      <p:sp>
        <p:nvSpPr>
          <p:cNvPr id="19" name="Obraz — symbol zastępczy 10">
            <a:extLst>
              <a:ext uri="{FF2B5EF4-FFF2-40B4-BE49-F238E27FC236}">
                <a16:creationId xmlns:a16="http://schemas.microsoft.com/office/drawing/2014/main" xmlns="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6" name="Tekst — symbol zastępczy 2">
            <a:extLst>
              <a:ext uri="{FF2B5EF4-FFF2-40B4-BE49-F238E27FC236}">
                <a16:creationId xmlns:a16="http://schemas.microsoft.com/office/drawing/2014/main" xmlns="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xmlns="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7" name="Tekst — symbol zastępczy 2">
            <a:extLst>
              <a:ext uri="{FF2B5EF4-FFF2-40B4-BE49-F238E27FC236}">
                <a16:creationId xmlns:a16="http://schemas.microsoft.com/office/drawing/2014/main" xmlns="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xmlns="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8" name="Tekst — symbol zastępczy 2">
            <a:extLst>
              <a:ext uri="{FF2B5EF4-FFF2-40B4-BE49-F238E27FC236}">
                <a16:creationId xmlns:a16="http://schemas.microsoft.com/office/drawing/2014/main" xmlns="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xmlns="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9" name="Tekst — symbol zastępczy 2">
            <a:extLst>
              <a:ext uri="{FF2B5EF4-FFF2-40B4-BE49-F238E27FC236}">
                <a16:creationId xmlns:a16="http://schemas.microsoft.com/office/drawing/2014/main" xmlns="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55" name="Obraz — symbol zastępczy 10">
            <a:extLst>
              <a:ext uri="{FF2B5EF4-FFF2-40B4-BE49-F238E27FC236}">
                <a16:creationId xmlns:a16="http://schemas.microsoft.com/office/drawing/2014/main" xmlns="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6" name="Obraz — symbol zastępczy 10">
            <a:extLst>
              <a:ext uri="{FF2B5EF4-FFF2-40B4-BE49-F238E27FC236}">
                <a16:creationId xmlns:a16="http://schemas.microsoft.com/office/drawing/2014/main" xmlns="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7" name="Obraz — symbol zastępczy 10">
            <a:extLst>
              <a:ext uri="{FF2B5EF4-FFF2-40B4-BE49-F238E27FC236}">
                <a16:creationId xmlns:a16="http://schemas.microsoft.com/office/drawing/2014/main" xmlns="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pl-PL" noProof="0"/>
              <a:t>Kliknij ikonę, aby dodać obraz</a:t>
            </a:r>
          </a:p>
        </p:txBody>
      </p:sp>
      <p:sp>
        <p:nvSpPr>
          <p:cNvPr id="58" name="Obraz — symbol zastępczy 10">
            <a:extLst>
              <a:ext uri="{FF2B5EF4-FFF2-40B4-BE49-F238E27FC236}">
                <a16:creationId xmlns:a16="http://schemas.microsoft.com/office/drawing/2014/main" xmlns="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4" name="Tekst — symbol zastępczy 2">
            <a:extLst>
              <a:ext uri="{FF2B5EF4-FFF2-40B4-BE49-F238E27FC236}">
                <a16:creationId xmlns:a16="http://schemas.microsoft.com/office/drawing/2014/main" xmlns="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2" name="Tekst — symbol zastępczy 2">
            <a:extLst>
              <a:ext uri="{FF2B5EF4-FFF2-40B4-BE49-F238E27FC236}">
                <a16:creationId xmlns:a16="http://schemas.microsoft.com/office/drawing/2014/main" xmlns="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59" name="Tekst — symbol zastępczy 2">
            <a:extLst>
              <a:ext uri="{FF2B5EF4-FFF2-40B4-BE49-F238E27FC236}">
                <a16:creationId xmlns:a16="http://schemas.microsoft.com/office/drawing/2014/main" xmlns="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3" name="Tekst — symbol zastępczy 2">
            <a:extLst>
              <a:ext uri="{FF2B5EF4-FFF2-40B4-BE49-F238E27FC236}">
                <a16:creationId xmlns:a16="http://schemas.microsoft.com/office/drawing/2014/main" xmlns="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0" name="Tekst — symbol zastępczy 2">
            <a:extLst>
              <a:ext uri="{FF2B5EF4-FFF2-40B4-BE49-F238E27FC236}">
                <a16:creationId xmlns:a16="http://schemas.microsoft.com/office/drawing/2014/main" xmlns="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4" name="Tekst — symbol zastępczy 2">
            <a:extLst>
              <a:ext uri="{FF2B5EF4-FFF2-40B4-BE49-F238E27FC236}">
                <a16:creationId xmlns:a16="http://schemas.microsoft.com/office/drawing/2014/main" xmlns="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1" name="Tekst — symbol zastępczy 2">
            <a:extLst>
              <a:ext uri="{FF2B5EF4-FFF2-40B4-BE49-F238E27FC236}">
                <a16:creationId xmlns:a16="http://schemas.microsoft.com/office/drawing/2014/main" xmlns="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5" name="Tekst — symbol zastępczy 2">
            <a:extLst>
              <a:ext uri="{FF2B5EF4-FFF2-40B4-BE49-F238E27FC236}">
                <a16:creationId xmlns:a16="http://schemas.microsoft.com/office/drawing/2014/main" xmlns="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xmlns="" id="{B0DFD584-E5CF-41EF-B51E-679CE22DDF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xmlns="" id="{E5C02DDF-25A6-42C7-9525-F279CE2095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xmlns="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xmlns="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4" name="Zawartość — symbol zastępczy 10">
            <a:extLst>
              <a:ext uri="{FF2B5EF4-FFF2-40B4-BE49-F238E27FC236}">
                <a16:creationId xmlns:a16="http://schemas.microsoft.com/office/drawing/2014/main" xmlns="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xmlns="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18" name="Tekst — symbol zastępczy 4">
            <a:extLst>
              <a:ext uri="{FF2B5EF4-FFF2-40B4-BE49-F238E27FC236}">
                <a16:creationId xmlns:a16="http://schemas.microsoft.com/office/drawing/2014/main" xmlns="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5" name="Zawartość — symbol zastępczy 10">
            <a:extLst>
              <a:ext uri="{FF2B5EF4-FFF2-40B4-BE49-F238E27FC236}">
                <a16:creationId xmlns:a16="http://schemas.microsoft.com/office/drawing/2014/main" xmlns="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21" name="Tekst — symbol zastępczy 2">
            <a:extLst>
              <a:ext uri="{FF2B5EF4-FFF2-40B4-BE49-F238E27FC236}">
                <a16:creationId xmlns:a16="http://schemas.microsoft.com/office/drawing/2014/main" xmlns="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19" name="Tekst — symbol zastępczy 2">
            <a:extLst>
              <a:ext uri="{FF2B5EF4-FFF2-40B4-BE49-F238E27FC236}">
                <a16:creationId xmlns:a16="http://schemas.microsoft.com/office/drawing/2014/main" xmlns="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2" name="Zawartość — symbol zastępczy 3">
            <a:extLst>
              <a:ext uri="{FF2B5EF4-FFF2-40B4-BE49-F238E27FC236}">
                <a16:creationId xmlns:a16="http://schemas.microsoft.com/office/drawing/2014/main" xmlns="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6" name="Zawartość — symbol zastępczy 10">
            <a:extLst>
              <a:ext uri="{FF2B5EF4-FFF2-40B4-BE49-F238E27FC236}">
                <a16:creationId xmlns:a16="http://schemas.microsoft.com/office/drawing/2014/main" xmlns="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xmlns="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xmlns="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xmlns="" id="{463D7850-C2A6-43CE-BBE4-8E81A0A593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xmlns="" id="{EBAD3E03-2E3B-440C-9105-6F9D33006D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awartość — symbol zastępczy 3">
            <a:extLst>
              <a:ext uri="{FF2B5EF4-FFF2-40B4-BE49-F238E27FC236}">
                <a16:creationId xmlns:a16="http://schemas.microsoft.com/office/drawing/2014/main" xmlns="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76875" y="3682546"/>
            <a:ext cx="5111750" cy="1525588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xmlns="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xmlns="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a — symbol zastępczy 6">
            <a:extLst>
              <a:ext uri="{FF2B5EF4-FFF2-40B4-BE49-F238E27FC236}">
                <a16:creationId xmlns:a16="http://schemas.microsoft.com/office/drawing/2014/main" xmlns="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22" name="Stopka — symbol zastępczy 7">
            <a:extLst>
              <a:ext uri="{FF2B5EF4-FFF2-40B4-BE49-F238E27FC236}">
                <a16:creationId xmlns:a16="http://schemas.microsoft.com/office/drawing/2014/main" xmlns="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24" name="Numer slajdu — symbol zastępczy 8">
            <a:extLst>
              <a:ext uri="{FF2B5EF4-FFF2-40B4-BE49-F238E27FC236}">
                <a16:creationId xmlns:a16="http://schemas.microsoft.com/office/drawing/2014/main" xmlns="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akończeni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xmlns="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a — symbol zastępczy 6">
            <a:extLst>
              <a:ext uri="{FF2B5EF4-FFF2-40B4-BE49-F238E27FC236}">
                <a16:creationId xmlns:a16="http://schemas.microsoft.com/office/drawing/2014/main" xmlns="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10" name="Stopka — symbol zastępczy 7">
            <a:extLst>
              <a:ext uri="{FF2B5EF4-FFF2-40B4-BE49-F238E27FC236}">
                <a16:creationId xmlns:a16="http://schemas.microsoft.com/office/drawing/2014/main" xmlns="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11" name="Numer slajdu — symbol zastępczy 8">
            <a:extLst>
              <a:ext uri="{FF2B5EF4-FFF2-40B4-BE49-F238E27FC236}">
                <a16:creationId xmlns:a16="http://schemas.microsoft.com/office/drawing/2014/main" xmlns="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lan spotkan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xmlns="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rtlCol="0"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xmlns="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499" y="2924175"/>
            <a:ext cx="3171825" cy="25193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xmlns="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xmlns="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xmlns="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fika 10">
            <a:extLst>
              <a:ext uri="{FF2B5EF4-FFF2-40B4-BE49-F238E27FC236}">
                <a16:creationId xmlns:a16="http://schemas.microsoft.com/office/drawing/2014/main" xmlns="" id="{9D2AF524-D4B4-4A3A-9CE4-EDAFE1D5A3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TYTUŁ</a:t>
            </a:r>
          </a:p>
        </p:txBody>
      </p:sp>
      <p:sp>
        <p:nvSpPr>
          <p:cNvPr id="16" name="Tekst — symbol zastępczy 15">
            <a:extLst>
              <a:ext uri="{FF2B5EF4-FFF2-40B4-BE49-F238E27FC236}">
                <a16:creationId xmlns:a16="http://schemas.microsoft.com/office/drawing/2014/main" xmlns="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7" name="Tekst — symbol zastępczy 15">
            <a:extLst>
              <a:ext uri="{FF2B5EF4-FFF2-40B4-BE49-F238E27FC236}">
                <a16:creationId xmlns:a16="http://schemas.microsoft.com/office/drawing/2014/main" xmlns="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8" name="Tekst — symbol zastępczy 15">
            <a:extLst>
              <a:ext uri="{FF2B5EF4-FFF2-40B4-BE49-F238E27FC236}">
                <a16:creationId xmlns:a16="http://schemas.microsoft.com/office/drawing/2014/main" xmlns="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9" name="Tekst — symbol zastępczy 15">
            <a:extLst>
              <a:ext uri="{FF2B5EF4-FFF2-40B4-BE49-F238E27FC236}">
                <a16:creationId xmlns:a16="http://schemas.microsoft.com/office/drawing/2014/main" xmlns="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Tekst — symbol zastępczy 15">
            <a:extLst>
              <a:ext uri="{FF2B5EF4-FFF2-40B4-BE49-F238E27FC236}">
                <a16:creationId xmlns:a16="http://schemas.microsoft.com/office/drawing/2014/main" xmlns="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35" name="Tekst — symbol zastępczy 15">
            <a:extLst>
              <a:ext uri="{FF2B5EF4-FFF2-40B4-BE49-F238E27FC236}">
                <a16:creationId xmlns:a16="http://schemas.microsoft.com/office/drawing/2014/main" xmlns="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36" name="Tekst — symbol zastępczy 15">
            <a:extLst>
              <a:ext uri="{FF2B5EF4-FFF2-40B4-BE49-F238E27FC236}">
                <a16:creationId xmlns:a16="http://schemas.microsoft.com/office/drawing/2014/main" xmlns="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37" name="Tekst — symbol zastępczy 15">
            <a:extLst>
              <a:ext uri="{FF2B5EF4-FFF2-40B4-BE49-F238E27FC236}">
                <a16:creationId xmlns:a16="http://schemas.microsoft.com/office/drawing/2014/main" xmlns="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xmlns="" id="{D3795F91-C721-4363-956D-756673AE79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xmlns="" id="{8AC14461-E27D-413D-B31A-47B74646AF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xmlns="" id="{4D6AEA4C-7710-4829-BA87-8DD77F1593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E9BD473E-6203-491C-87AC-54AC0AB233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xmlns="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xmlns="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 rtlCol="0"/>
          <a:lstStyle>
            <a:lvl1pPr algn="l"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xmlns="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xmlns="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5" name="Tekst — symbol zastępczy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7" name="Tekst — symbol zastępczy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1" name="Tekst — symbol zastępczy 15">
            <a:extLst>
              <a:ext uri="{FF2B5EF4-FFF2-40B4-BE49-F238E27FC236}">
                <a16:creationId xmlns:a16="http://schemas.microsoft.com/office/drawing/2014/main" xmlns="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DODAĆ PODTYTUŁ</a:t>
            </a:r>
          </a:p>
        </p:txBody>
      </p:sp>
      <p:sp>
        <p:nvSpPr>
          <p:cNvPr id="32" name="Tekst — symbol zastępczy 18">
            <a:extLst>
              <a:ext uri="{FF2B5EF4-FFF2-40B4-BE49-F238E27FC236}">
                <a16:creationId xmlns:a16="http://schemas.microsoft.com/office/drawing/2014/main" xmlns="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3" name="Tekst — symbol zastępczy 15">
            <a:extLst>
              <a:ext uri="{FF2B5EF4-FFF2-40B4-BE49-F238E27FC236}">
                <a16:creationId xmlns:a16="http://schemas.microsoft.com/office/drawing/2014/main" xmlns="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DODAĆ PODTYTUŁ</a:t>
            </a:r>
          </a:p>
        </p:txBody>
      </p:sp>
      <p:sp>
        <p:nvSpPr>
          <p:cNvPr id="34" name="Tekst — symbol zastępczy 18">
            <a:extLst>
              <a:ext uri="{FF2B5EF4-FFF2-40B4-BE49-F238E27FC236}">
                <a16:creationId xmlns:a16="http://schemas.microsoft.com/office/drawing/2014/main" xmlns="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2" name="Tekst — symbol zastępczy 15">
            <a:extLst>
              <a:ext uri="{FF2B5EF4-FFF2-40B4-BE49-F238E27FC236}">
                <a16:creationId xmlns:a16="http://schemas.microsoft.com/office/drawing/2014/main" xmlns="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DODAĆ PODTYTUŁ</a:t>
            </a:r>
          </a:p>
        </p:txBody>
      </p:sp>
      <p:sp>
        <p:nvSpPr>
          <p:cNvPr id="13" name="Tekst — symbol zastępczy 18">
            <a:extLst>
              <a:ext uri="{FF2B5EF4-FFF2-40B4-BE49-F238E27FC236}">
                <a16:creationId xmlns:a16="http://schemas.microsoft.com/office/drawing/2014/main" xmlns="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xmlns="" id="{9298DCF7-7DC1-4618-8133-F63847B0A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xmlns="" id="{653A6567-233D-4A3B-B52B-DE7E5E35A1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a 6">
            <a:extLst>
              <a:ext uri="{FF2B5EF4-FFF2-40B4-BE49-F238E27FC236}">
                <a16:creationId xmlns:a16="http://schemas.microsoft.com/office/drawing/2014/main" xmlns="" id="{64D564EB-CA78-42C6-AD76-3C4E7B3AE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xmlns="" id="{1CFFBB3A-BDCF-4878-8D04-E8BB9A050E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xmlns="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5" name="Tekst — symbol zastępczy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7" name="Tekst — symbol zastępczy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6" name="Tekst — symbol zastępczy 15">
            <a:extLst>
              <a:ext uri="{FF2B5EF4-FFF2-40B4-BE49-F238E27FC236}">
                <a16:creationId xmlns:a16="http://schemas.microsoft.com/office/drawing/2014/main" xmlns="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8" name="Tekst — symbol zastępczy 18">
            <a:extLst>
              <a:ext uri="{FF2B5EF4-FFF2-40B4-BE49-F238E27FC236}">
                <a16:creationId xmlns:a16="http://schemas.microsoft.com/office/drawing/2014/main" xmlns="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9" name="Tekst — symbol zastępczy 15">
            <a:extLst>
              <a:ext uri="{FF2B5EF4-FFF2-40B4-BE49-F238E27FC236}">
                <a16:creationId xmlns:a16="http://schemas.microsoft.com/office/drawing/2014/main" xmlns="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0" name="Tekst — symbol zastępczy 18">
            <a:extLst>
              <a:ext uri="{FF2B5EF4-FFF2-40B4-BE49-F238E27FC236}">
                <a16:creationId xmlns:a16="http://schemas.microsoft.com/office/drawing/2014/main" xmlns="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3" name="Tekst — symbol zastępczy 15">
            <a:extLst>
              <a:ext uri="{FF2B5EF4-FFF2-40B4-BE49-F238E27FC236}">
                <a16:creationId xmlns:a16="http://schemas.microsoft.com/office/drawing/2014/main" xmlns="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4" name="Tekst — symbol zastępczy 18">
            <a:extLst>
              <a:ext uri="{FF2B5EF4-FFF2-40B4-BE49-F238E27FC236}">
                <a16:creationId xmlns:a16="http://schemas.microsoft.com/office/drawing/2014/main" xmlns="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xmlns="" id="{6D8D9106-8780-461D-9091-E074B0A3C9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Wstę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62075" y="3660774"/>
            <a:ext cx="5111750" cy="152558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xmlns="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xmlns="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a — symbol zastępczy 6">
            <a:extLst>
              <a:ext uri="{FF2B5EF4-FFF2-40B4-BE49-F238E27FC236}">
                <a16:creationId xmlns:a16="http://schemas.microsoft.com/office/drawing/2014/main" xmlns="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10" name="Stopka — symbol zastępczy 7">
            <a:extLst>
              <a:ext uri="{FF2B5EF4-FFF2-40B4-BE49-F238E27FC236}">
                <a16:creationId xmlns:a16="http://schemas.microsoft.com/office/drawing/2014/main" xmlns="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11" name="Numer slajdu — symbol zastępczy 8">
            <a:extLst>
              <a:ext uri="{FF2B5EF4-FFF2-40B4-BE49-F238E27FC236}">
                <a16:creationId xmlns:a16="http://schemas.microsoft.com/office/drawing/2014/main" xmlns="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xmlns="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xmlns="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 — symbol zastępczy 15">
            <a:extLst>
              <a:ext uri="{FF2B5EF4-FFF2-40B4-BE49-F238E27FC236}">
                <a16:creationId xmlns:a16="http://schemas.microsoft.com/office/drawing/2014/main" xmlns="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2" name="Tekst — symbol zastępczy 18">
            <a:extLst>
              <a:ext uri="{FF2B5EF4-FFF2-40B4-BE49-F238E27FC236}">
                <a16:creationId xmlns:a16="http://schemas.microsoft.com/office/drawing/2014/main" xmlns="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3" name="Tekst — symbol zastępczy 15">
            <a:extLst>
              <a:ext uri="{FF2B5EF4-FFF2-40B4-BE49-F238E27FC236}">
                <a16:creationId xmlns:a16="http://schemas.microsoft.com/office/drawing/2014/main" xmlns="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4" name="Tekst — symbol zastępczy 18">
            <a:extLst>
              <a:ext uri="{FF2B5EF4-FFF2-40B4-BE49-F238E27FC236}">
                <a16:creationId xmlns:a16="http://schemas.microsoft.com/office/drawing/2014/main" xmlns="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5" name="Tekst — symbol zastępczy 15">
            <a:extLst>
              <a:ext uri="{FF2B5EF4-FFF2-40B4-BE49-F238E27FC236}">
                <a16:creationId xmlns:a16="http://schemas.microsoft.com/office/drawing/2014/main" xmlns="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6" name="Tekst — symbol zastępczy 18">
            <a:extLst>
              <a:ext uri="{FF2B5EF4-FFF2-40B4-BE49-F238E27FC236}">
                <a16:creationId xmlns:a16="http://schemas.microsoft.com/office/drawing/2014/main" xmlns="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7" name="Data — symbol zastępczy 2">
            <a:extLst>
              <a:ext uri="{FF2B5EF4-FFF2-40B4-BE49-F238E27FC236}">
                <a16:creationId xmlns:a16="http://schemas.microsoft.com/office/drawing/2014/main" xmlns="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18" name="Stopka — symbol zastępczy 3">
            <a:extLst>
              <a:ext uri="{FF2B5EF4-FFF2-40B4-BE49-F238E27FC236}">
                <a16:creationId xmlns:a16="http://schemas.microsoft.com/office/drawing/2014/main" xmlns="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19" name="Numer slajdu — symbol zastępczy 4">
            <a:extLst>
              <a:ext uri="{FF2B5EF4-FFF2-40B4-BE49-F238E27FC236}">
                <a16:creationId xmlns:a16="http://schemas.microsoft.com/office/drawing/2014/main" xmlns="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zy elementy zawartośc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xmlns="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WZORZEC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1" name="Tekst — symbol zastępczy 2">
            <a:extLst>
              <a:ext uri="{FF2B5EF4-FFF2-40B4-BE49-F238E27FC236}">
                <a16:creationId xmlns:a16="http://schemas.microsoft.com/office/drawing/2014/main" xmlns="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  <p:sp>
        <p:nvSpPr>
          <p:cNvPr id="22" name="Zawartość — symbol zastępczy 3">
            <a:extLst>
              <a:ext uri="{FF2B5EF4-FFF2-40B4-BE49-F238E27FC236}">
                <a16:creationId xmlns:a16="http://schemas.microsoft.com/office/drawing/2014/main" xmlns="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endParaRPr lang="pl-PL" noProof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xmlns="" id="{463D7850-C2A6-43CE-BBE4-8E81A0A593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xmlns="" id="{EBAD3E03-2E3B-440C-9105-6F9D33006D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xmlns="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xmlns="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xmlns="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pl-PL" noProof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xmlns="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pl-PL" noProof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xmlns="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2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3.docx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1.docx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1">
            <a:extLst>
              <a:ext uri="{FF2B5EF4-FFF2-40B4-BE49-F238E27FC236}">
                <a16:creationId xmlns:a16="http://schemas.microsoft.com/office/drawing/2014/main" xmlns="" id="{EBD70D9F-CC18-8527-75F6-94F77C3CCA0A}"/>
              </a:ext>
            </a:extLst>
          </p:cNvPr>
          <p:cNvSpPr txBox="1">
            <a:spLocks/>
          </p:cNvSpPr>
          <p:nvPr/>
        </p:nvSpPr>
        <p:spPr>
          <a:xfrm>
            <a:off x="2532888" y="1739469"/>
            <a:ext cx="7260336" cy="11222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b="1" dirty="0"/>
              <a:t>Raport o stanie gminy Jeziorany za rok 2025 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xmlns="" id="{D4B6F770-9DEE-4A78-5B00-C023A36E8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365" y="4636008"/>
            <a:ext cx="1166763" cy="126399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xmlns="" id="{C498F3F8-B7CB-BF6D-8908-31C15E6B6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4410554"/>
            <a:ext cx="1335024" cy="1275689"/>
          </a:xfrm>
          <a:prstGeom prst="rect">
            <a:avLst/>
          </a:prstGeom>
        </p:spPr>
      </p:pic>
      <p:sp>
        <p:nvSpPr>
          <p:cNvPr id="37" name="pole tekstowe 36">
            <a:extLst>
              <a:ext uri="{FF2B5EF4-FFF2-40B4-BE49-F238E27FC236}">
                <a16:creationId xmlns:a16="http://schemas.microsoft.com/office/drawing/2014/main" xmlns="" id="{A040CA95-D9D1-514D-DFA0-6A2DDCA15B04}"/>
              </a:ext>
            </a:extLst>
          </p:cNvPr>
          <p:cNvSpPr txBox="1"/>
          <p:nvPr/>
        </p:nvSpPr>
        <p:spPr>
          <a:xfrm>
            <a:off x="4214609" y="5047488"/>
            <a:ext cx="3055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Jeziorany, 30 czerwca 2026 r.</a:t>
            </a:r>
          </a:p>
        </p:txBody>
      </p:sp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7A7C54-8B31-8119-0E2E-0A7F5C33A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6700964-A7CF-E3E2-3715-BD79B9F18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0AB15D31-5C58-2B54-365E-39D02BFD5128}"/>
              </a:ext>
            </a:extLst>
          </p:cNvPr>
          <p:cNvSpPr txBox="1"/>
          <p:nvPr/>
        </p:nvSpPr>
        <p:spPr>
          <a:xfrm>
            <a:off x="676656" y="374904"/>
            <a:ext cx="109270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6. Realizacja projektu „</a:t>
            </a:r>
            <a:r>
              <a:rPr lang="pl-PL" b="1" dirty="0" err="1"/>
              <a:t>Cyberbezpieczny</a:t>
            </a:r>
            <a:r>
              <a:rPr lang="pl-PL" b="1" dirty="0"/>
              <a:t> samorząd” </a:t>
            </a:r>
            <a:r>
              <a:rPr lang="pl-PL" dirty="0"/>
              <a:t>– w ramach projektu grantowego „Podniesienie</a:t>
            </a:r>
            <a:br>
              <a:rPr lang="pl-PL" dirty="0"/>
            </a:br>
            <a:r>
              <a:rPr lang="pl-PL" dirty="0"/>
              <a:t>    poziomu </a:t>
            </a:r>
            <a:r>
              <a:rPr lang="pl-PL" dirty="0" err="1"/>
              <a:t>cyberbezpieczeństwa</a:t>
            </a:r>
            <a:r>
              <a:rPr lang="pl-PL" dirty="0"/>
              <a:t> w Gminie Jeziorany.</a:t>
            </a:r>
            <a:br>
              <a:rPr lang="pl-PL" dirty="0"/>
            </a:br>
            <a:r>
              <a:rPr lang="pl-PL" dirty="0"/>
              <a:t>    Kwota dofinansowania ogółem  583 000,00 zł.</a:t>
            </a:r>
          </a:p>
          <a:p>
            <a:endParaRPr lang="pl-PL" dirty="0"/>
          </a:p>
          <a:p>
            <a:pPr marL="342900" indent="-342900">
              <a:buAutoNum type="arabicPeriod" startAt="7"/>
            </a:pPr>
            <a:r>
              <a:rPr lang="pl-PL" b="1" dirty="0"/>
              <a:t>Budowa lokali socjalnych i komunalnych </a:t>
            </a:r>
            <a:r>
              <a:rPr lang="pl-PL" dirty="0"/>
              <a:t>– przygotowania dokumentacji projektowej budowy budynku</a:t>
            </a:r>
            <a:br>
              <a:rPr lang="pl-PL" dirty="0"/>
            </a:br>
            <a:r>
              <a:rPr lang="pl-PL" dirty="0"/>
              <a:t>wielorodzinnego w  Jezioranach</a:t>
            </a:r>
            <a:br>
              <a:rPr lang="pl-PL" dirty="0"/>
            </a:br>
            <a:r>
              <a:rPr lang="pl-PL" dirty="0"/>
              <a:t>- 66 250,00 zł ze środków własnych.</a:t>
            </a:r>
          </a:p>
          <a:p>
            <a:pPr marL="342900" indent="-342900">
              <a:buAutoNum type="arabicPeriod" startAt="7"/>
            </a:pPr>
            <a:endParaRPr lang="pl-PL" dirty="0"/>
          </a:p>
          <a:p>
            <a:r>
              <a:rPr lang="pl-PL" b="1" dirty="0"/>
              <a:t>8. Program Ochrony Ludności</a:t>
            </a:r>
            <a:r>
              <a:rPr lang="pl-PL" dirty="0"/>
              <a:t>, środki pozyskane z dotacji od Wojewody Warmińsko-Mazurskiego  dot.</a:t>
            </a:r>
            <a:br>
              <a:rPr lang="pl-PL" dirty="0"/>
            </a:br>
            <a:r>
              <a:rPr lang="pl-PL" dirty="0"/>
              <a:t>    dofinansowania z zakresu ochrony ludności i ochrony cywilnej. </a:t>
            </a:r>
            <a:br>
              <a:rPr lang="pl-PL" dirty="0"/>
            </a:br>
            <a:r>
              <a:rPr lang="pl-PL" dirty="0"/>
              <a:t>    -   642.851,54 zł  środki  z dotacji</a:t>
            </a:r>
          </a:p>
          <a:p>
            <a:r>
              <a:rPr lang="pl-PL" dirty="0"/>
              <a:t>    -   305.951,57 zł  środki własne.</a:t>
            </a:r>
            <a:r>
              <a:rPr lang="pl-PL" b="1" dirty="0"/>
              <a:t> </a:t>
            </a:r>
            <a:r>
              <a:rPr lang="pl-PL" dirty="0"/>
              <a:t> </a:t>
            </a:r>
          </a:p>
          <a:p>
            <a:endParaRPr lang="pl-PL" dirty="0"/>
          </a:p>
          <a:p>
            <a:r>
              <a:rPr lang="pl-PL" b="1" dirty="0"/>
              <a:t>9. Ustalenie gleboznawczej klasyfikacji gruntów  </a:t>
            </a:r>
            <a:r>
              <a:rPr lang="pl-PL" dirty="0"/>
              <a:t>– działki dot. Remiza OSP POTRYTY </a:t>
            </a:r>
            <a:br>
              <a:rPr lang="pl-PL" dirty="0"/>
            </a:br>
            <a:r>
              <a:rPr lang="pl-PL" dirty="0"/>
              <a:t>    - 8 010,00 zł ze środków własnych.</a:t>
            </a:r>
          </a:p>
          <a:p>
            <a:endParaRPr lang="pl-PL" dirty="0"/>
          </a:p>
          <a:p>
            <a:r>
              <a:rPr lang="pl-PL" b="1" dirty="0"/>
              <a:t>10. „Rozbudowa  Bazy Lokalowej dla Ochotniczej Straży Pożarnej w Radostowie” -</a:t>
            </a:r>
            <a:r>
              <a:rPr lang="pl-PL" dirty="0"/>
              <a:t>prace wykończeniowe </a:t>
            </a:r>
            <a:br>
              <a:rPr lang="pl-PL" dirty="0"/>
            </a:br>
            <a:r>
              <a:rPr lang="pl-PL" dirty="0"/>
              <a:t>     - 198 198,80 zł </a:t>
            </a:r>
            <a:r>
              <a:rPr lang="pl-PL" b="1" dirty="0"/>
              <a:t>– </a:t>
            </a:r>
            <a:r>
              <a:rPr lang="pl-PL" dirty="0"/>
              <a:t>środki własne.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983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7C1FE68-146D-83ED-6AA1-50105829B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B2FACBA-9971-30EB-8E1F-8E0AE6C22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D41CED2-DDD6-811E-5FDD-ABF71BA82C9A}"/>
              </a:ext>
            </a:extLst>
          </p:cNvPr>
          <p:cNvSpPr txBox="1"/>
          <p:nvPr/>
        </p:nvSpPr>
        <p:spPr>
          <a:xfrm>
            <a:off x="676656" y="374904"/>
            <a:ext cx="1092708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     </a:t>
            </a:r>
          </a:p>
          <a:p>
            <a:endParaRPr lang="pl-PL" sz="1000" dirty="0"/>
          </a:p>
          <a:p>
            <a:r>
              <a:rPr lang="pl-PL" b="1" dirty="0"/>
              <a:t>11. Zakup samochodu specjalnego pożarniczego MAN 12 222 4X4  </a:t>
            </a:r>
            <a:r>
              <a:rPr lang="pl-PL" dirty="0"/>
              <a:t>na wyposażenie Ochotniczej Straży</a:t>
            </a:r>
            <a:br>
              <a:rPr lang="pl-PL" dirty="0"/>
            </a:br>
            <a:r>
              <a:rPr lang="pl-PL" dirty="0"/>
              <a:t>      Pożarnej w Wójtówku. Koszt zakupu samochodu  120 000,00 zł., </a:t>
            </a:r>
            <a:br>
              <a:rPr lang="pl-PL" dirty="0"/>
            </a:br>
            <a:r>
              <a:rPr lang="pl-PL" dirty="0"/>
              <a:t>      w tym:</a:t>
            </a:r>
          </a:p>
          <a:p>
            <a:r>
              <a:rPr lang="pl-PL" dirty="0"/>
              <a:t>     - 70 000,00 zł dotacja celowa z  budżetu Wojewody  Warmińsko-Mazurskiego,</a:t>
            </a:r>
          </a:p>
          <a:p>
            <a:r>
              <a:rPr lang="pl-PL" dirty="0"/>
              <a:t>     - 40 000,00 zł ze środków własnych,</a:t>
            </a:r>
            <a:br>
              <a:rPr lang="pl-PL" dirty="0"/>
            </a:br>
            <a:r>
              <a:rPr lang="pl-PL" dirty="0"/>
              <a:t>     - 10 000,00 zł ze środków Ochotniczej Straży Pożarnej Wójtówko. </a:t>
            </a:r>
          </a:p>
          <a:p>
            <a:endParaRPr lang="pl-PL" sz="1000" dirty="0"/>
          </a:p>
          <a:p>
            <a:r>
              <a:rPr lang="pl-PL" b="1" dirty="0"/>
              <a:t>12. Samochód specjalny pożarniczy z opinią techniczną CNBOP Renault G270 </a:t>
            </a:r>
            <a:r>
              <a:rPr lang="pl-PL" dirty="0"/>
              <a:t>– OSP Franknowo  </a:t>
            </a:r>
            <a:br>
              <a:rPr lang="pl-PL" dirty="0"/>
            </a:br>
            <a:r>
              <a:rPr lang="pl-PL" dirty="0"/>
              <a:t>       - 67 500,00 zł  ze środków własnych.</a:t>
            </a:r>
          </a:p>
          <a:p>
            <a:endParaRPr lang="pl-PL" dirty="0"/>
          </a:p>
          <a:p>
            <a:r>
              <a:rPr lang="pl-PL" b="1" dirty="0"/>
              <a:t>13.Budowa sieci wodociągowej i sieci kanalizacyjnej ul. Mickiewicza w Jezioranach – </a:t>
            </a:r>
            <a:r>
              <a:rPr lang="pl-PL" dirty="0"/>
              <a:t>pracowanie</a:t>
            </a:r>
            <a:br>
              <a:rPr lang="pl-PL" dirty="0"/>
            </a:br>
            <a:r>
              <a:rPr lang="pl-PL" dirty="0"/>
              <a:t>    dokumentacji </a:t>
            </a:r>
            <a:br>
              <a:rPr lang="pl-PL" dirty="0"/>
            </a:br>
            <a:r>
              <a:rPr lang="pl-PL" dirty="0"/>
              <a:t>    - 42 000,00 zł ze środków własnych.</a:t>
            </a:r>
          </a:p>
          <a:p>
            <a:endParaRPr lang="pl-PL" dirty="0"/>
          </a:p>
          <a:p>
            <a:endParaRPr lang="pl-PL" sz="1000" b="1" dirty="0"/>
          </a:p>
          <a:p>
            <a:r>
              <a:rPr lang="pl-PL" b="1" dirty="0"/>
              <a:t>14. Modernizacja dachu – Świetlica wiejska Studzianka </a:t>
            </a:r>
            <a:r>
              <a:rPr lang="pl-PL" dirty="0"/>
              <a:t>– 114 636,00 zł, w tym:</a:t>
            </a:r>
          </a:p>
          <a:p>
            <a:r>
              <a:rPr lang="pl-PL" dirty="0"/>
              <a:t>      - 18 882,28 zł – z funduszu sołeckiego,</a:t>
            </a:r>
          </a:p>
          <a:p>
            <a:r>
              <a:rPr lang="pl-PL" dirty="0"/>
              <a:t>      - 95 753,72 zł – środki własne  z budżetu gminy.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993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480411-FA5E-D97D-7594-08C0E3500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249BF5F-5D0E-F2A9-84FA-A08FD0B78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ECA8F5C1-0C39-DEBC-5AF4-9CAD6F7FCEE9}"/>
              </a:ext>
            </a:extLst>
          </p:cNvPr>
          <p:cNvSpPr txBox="1"/>
          <p:nvPr/>
        </p:nvSpPr>
        <p:spPr>
          <a:xfrm>
            <a:off x="676656" y="374904"/>
            <a:ext cx="109270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000" b="1" dirty="0"/>
          </a:p>
          <a:p>
            <a:r>
              <a:rPr lang="pl-PL" b="1" dirty="0"/>
              <a:t>15. Modernizacja energetyczna budynku użytku publicznego ul. Kajki 20-22 w Jezioranach </a:t>
            </a:r>
            <a:r>
              <a:rPr lang="pl-PL" dirty="0"/>
              <a:t>– wykonanie</a:t>
            </a:r>
            <a:br>
              <a:rPr lang="pl-PL" dirty="0"/>
            </a:br>
            <a:r>
              <a:rPr lang="pl-PL" dirty="0"/>
              <a:t>      audytu energetycznego</a:t>
            </a:r>
            <a:br>
              <a:rPr lang="pl-PL" dirty="0"/>
            </a:br>
            <a:r>
              <a:rPr lang="pl-PL" dirty="0"/>
              <a:t>      - 23 880,00 zł ze środków własnych.</a:t>
            </a:r>
          </a:p>
          <a:p>
            <a:endParaRPr lang="pl-PL" sz="1000" b="1" dirty="0"/>
          </a:p>
          <a:p>
            <a:r>
              <a:rPr lang="pl-PL" b="1" dirty="0"/>
              <a:t>16.   Wyposażenie boiska sportowego wraz z budową zaplecza w  miejscowości   Zerbuń 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   </a:t>
            </a:r>
            <a:r>
              <a:rPr lang="pl-PL" b="1" dirty="0"/>
              <a:t>    </a:t>
            </a:r>
            <a:r>
              <a:rPr lang="pl-PL" dirty="0"/>
              <a:t>Koszt inwestycji łącznie 49 999,00 zł,  w tym :   </a:t>
            </a:r>
            <a:br>
              <a:rPr lang="pl-PL" dirty="0"/>
            </a:br>
            <a:r>
              <a:rPr lang="pl-PL" dirty="0"/>
              <a:t>     - 11 169,00 zł  środki własne,</a:t>
            </a:r>
            <a:r>
              <a:rPr lang="pl-PL" b="1" dirty="0"/>
              <a:t/>
            </a:r>
            <a:br>
              <a:rPr lang="pl-PL" b="1" dirty="0"/>
            </a:br>
            <a:r>
              <a:rPr lang="pl-PL" dirty="0"/>
              <a:t>     - 18 750,00 zł – ze środków Wojewody  Warmińsko – Mazurskiego  „Małe granty ,</a:t>
            </a:r>
            <a:br>
              <a:rPr lang="pl-PL" dirty="0"/>
            </a:br>
            <a:r>
              <a:rPr lang="pl-PL" dirty="0"/>
              <a:t>     - 20 080,00 zł- środki z Funduszu Sołeckiego sołectwo Zerbuń.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63708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162C54B-5F01-2807-7812-10E5272E8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EE65F74-C1E8-309A-4792-462B59FFA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4CDF3BF-FD2D-E8BE-F4FD-4FC44385990E}"/>
              </a:ext>
            </a:extLst>
          </p:cNvPr>
          <p:cNvSpPr txBox="1"/>
          <p:nvPr/>
        </p:nvSpPr>
        <p:spPr>
          <a:xfrm>
            <a:off x="676656" y="374904"/>
            <a:ext cx="10927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</a:rPr>
              <a:t>Realizacja</a:t>
            </a:r>
            <a:r>
              <a:rPr lang="pl-PL" b="1" dirty="0">
                <a:highlight>
                  <a:srgbClr val="FFFF00"/>
                </a:highlight>
              </a:rPr>
              <a:t> Funduszu Sołeckiego wg sołectw w 2025 r. </a:t>
            </a:r>
            <a:endParaRPr lang="pl-PL" dirty="0">
              <a:highlight>
                <a:srgbClr val="FFFF00"/>
              </a:highlight>
            </a:endParaRPr>
          </a:p>
          <a:p>
            <a:pPr algn="ctr"/>
            <a:endParaRPr lang="pl-PL" dirty="0"/>
          </a:p>
          <a:p>
            <a:pPr algn="ctr"/>
            <a:endParaRPr lang="pl-PL" dirty="0"/>
          </a:p>
        </p:txBody>
      </p:sp>
      <p:graphicFrame>
        <p:nvGraphicFramePr>
          <p:cNvPr id="7" name="Obiekt 6">
            <a:extLst>
              <a:ext uri="{FF2B5EF4-FFF2-40B4-BE49-F238E27FC236}">
                <a16:creationId xmlns:a16="http://schemas.microsoft.com/office/drawing/2014/main" xmlns="" id="{DEDD6FF7-0D79-91E2-6896-D060894D45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4179454"/>
              </p:ext>
            </p:extLst>
          </p:nvPr>
        </p:nvGraphicFramePr>
        <p:xfrm>
          <a:off x="3222624" y="794233"/>
          <a:ext cx="8969376" cy="568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Document" r:id="rId4" imgW="5746651" imgH="3644356" progId="Word.Document.12">
                  <p:embed/>
                </p:oleObj>
              </mc:Choice>
              <mc:Fallback>
                <p:oleObj name="Document" r:id="rId4" imgW="5746651" imgH="36443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22624" y="794233"/>
                        <a:ext cx="8969376" cy="5688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6082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40E744-8D25-81D8-F87D-3CC23239E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BE6CD8D-4139-668C-2C21-1E6763E9A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Obiekt 3">
            <a:extLst>
              <a:ext uri="{FF2B5EF4-FFF2-40B4-BE49-F238E27FC236}">
                <a16:creationId xmlns:a16="http://schemas.microsoft.com/office/drawing/2014/main" xmlns="" id="{CD82CC06-3E52-5E81-A046-DCA0E5D069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0419751"/>
              </p:ext>
            </p:extLst>
          </p:nvPr>
        </p:nvGraphicFramePr>
        <p:xfrm>
          <a:off x="2646045" y="475488"/>
          <a:ext cx="9246011" cy="302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Document" r:id="rId4" imgW="5746651" imgH="1881214" progId="Word.Document.12">
                  <p:embed/>
                </p:oleObj>
              </mc:Choice>
              <mc:Fallback>
                <p:oleObj name="Document" r:id="rId4" imgW="5746651" imgH="188121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46045" y="475488"/>
                        <a:ext cx="9246011" cy="302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5859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FEE73F-CDEA-4D9F-562A-351E15C22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9ED7EA3-898B-BA7F-6C3E-1552B726D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CBDA8C4-24B9-32A9-C17E-D44FFBFEA616}"/>
              </a:ext>
            </a:extLst>
          </p:cNvPr>
          <p:cNvSpPr txBox="1"/>
          <p:nvPr/>
        </p:nvSpPr>
        <p:spPr>
          <a:xfrm>
            <a:off x="1179576" y="411480"/>
            <a:ext cx="970178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</a:rPr>
              <a:t>Informacja o stanie mienia komunalnego</a:t>
            </a:r>
          </a:p>
          <a:p>
            <a:r>
              <a:rPr lang="pl-PL" sz="2000" dirty="0"/>
              <a:t>Powierzchnia ogólna Gminy Jeziorany wynosi  21 147,8693  ha w tym:</a:t>
            </a:r>
          </a:p>
          <a:p>
            <a:r>
              <a:rPr lang="pl-PL" sz="2000" dirty="0"/>
              <a:t>- powierzchnia gminy 20 807,0244 ha,</a:t>
            </a:r>
          </a:p>
          <a:p>
            <a:r>
              <a:rPr lang="pl-PL" sz="2000" dirty="0"/>
              <a:t>- powierzchnia miasta 340,8449 ha.</a:t>
            </a:r>
          </a:p>
          <a:p>
            <a:endParaRPr lang="pl-PL" sz="2000" dirty="0"/>
          </a:p>
          <a:p>
            <a:r>
              <a:rPr lang="pl-PL" sz="2000" dirty="0"/>
              <a:t>Gmina  Jeziorany jest właścicielem nieruchomości o powierzchni ogólnej 572,3007 ha,</a:t>
            </a:r>
          </a:p>
          <a:p>
            <a:r>
              <a:rPr lang="pl-PL" sz="2000" dirty="0"/>
              <a:t>w tym 19,3879 oddane w użytkowanie wieczyste. </a:t>
            </a:r>
          </a:p>
          <a:p>
            <a:endParaRPr lang="pl-PL" sz="2000" dirty="0"/>
          </a:p>
          <a:p>
            <a:r>
              <a:rPr lang="pl-PL" sz="2000" b="1" dirty="0"/>
              <a:t>I. Stan gruntów mienia komunalnego w obrębie Miasto Jeziorany :</a:t>
            </a:r>
          </a:p>
          <a:p>
            <a:r>
              <a:rPr lang="pl-PL" sz="2000" dirty="0"/>
              <a:t>Grunty ogółem – 168,6284 ha,</a:t>
            </a:r>
          </a:p>
          <a:p>
            <a:r>
              <a:rPr lang="pl-PL" sz="2000" dirty="0"/>
              <a:t>w tym grunty oddane w użytkowanie wieczyste – 16,63 ha.</a:t>
            </a:r>
          </a:p>
          <a:p>
            <a:endParaRPr lang="pl-PL" sz="2000" dirty="0"/>
          </a:p>
          <a:p>
            <a:r>
              <a:rPr lang="pl-PL" sz="2000" b="1" dirty="0"/>
              <a:t>II. Stan gruntów mienia komunalnego w obrębach wiejskich Gminy Jeziorany:</a:t>
            </a:r>
          </a:p>
          <a:p>
            <a:r>
              <a:rPr lang="pl-PL" sz="2000" dirty="0"/>
              <a:t>Grunty ogółem - 403,6723 ha,</a:t>
            </a:r>
          </a:p>
          <a:p>
            <a:r>
              <a:rPr lang="pl-PL" sz="2000" dirty="0"/>
              <a:t>w tym grunty oddane w użytkowanie wieczyste - 2,7579 ha.</a:t>
            </a:r>
          </a:p>
          <a:p>
            <a:endParaRPr lang="pl-PL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7568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84B84D-B2CF-2B72-9366-E41A6B3A9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AE7CF58-29F3-0714-3019-8B2AFF904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2DC03436-A2A0-AD85-E8E1-D8F0C4228233}"/>
              </a:ext>
            </a:extLst>
          </p:cNvPr>
          <p:cNvSpPr txBox="1"/>
          <p:nvPr/>
        </p:nvSpPr>
        <p:spPr>
          <a:xfrm>
            <a:off x="1179576" y="411480"/>
            <a:ext cx="9701784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highlight>
                  <a:srgbClr val="FFFF00"/>
                </a:highlight>
              </a:rPr>
              <a:t>Zmiany w stanie mienia komunalnego</a:t>
            </a:r>
          </a:p>
          <a:p>
            <a:r>
              <a:rPr lang="pl-PL" b="1" dirty="0"/>
              <a:t>1. W okresie 01.01.2025 r. do 31.12.2025 r.  sprzedano:</a:t>
            </a:r>
          </a:p>
          <a:p>
            <a:r>
              <a:rPr lang="pl-PL" b="1" dirty="0"/>
              <a:t>1)  w trybie bezprzetargowym:</a:t>
            </a:r>
          </a:p>
          <a:p>
            <a:r>
              <a:rPr lang="pl-PL" dirty="0"/>
              <a:t>a. budynki mieszkalne, lokale mieszkalne i lokale użytkowe  :</a:t>
            </a:r>
            <a:endParaRPr lang="pl-PL" b="1" dirty="0"/>
          </a:p>
          <a:p>
            <a:r>
              <a:rPr lang="pl-PL" dirty="0"/>
              <a:t>   - miasto Jeziorany - sprzedano jeden lokal mieszkalny, </a:t>
            </a:r>
            <a:endParaRPr lang="pl-PL" b="1" dirty="0"/>
          </a:p>
          <a:p>
            <a:r>
              <a:rPr lang="pl-PL" dirty="0"/>
              <a:t>   - tereny wiejskie – sprzedano jeden lokal mieszkalny. </a:t>
            </a:r>
            <a:endParaRPr lang="pl-PL" b="1" dirty="0"/>
          </a:p>
          <a:p>
            <a:r>
              <a:rPr lang="pl-PL" dirty="0"/>
              <a:t>b. grunty mienia komunalnego :</a:t>
            </a:r>
            <a:endParaRPr lang="pl-PL" b="1" dirty="0"/>
          </a:p>
          <a:p>
            <a:r>
              <a:rPr lang="pl-PL" dirty="0"/>
              <a:t>   - miasto Jeziorany –  oddano jedną działkę o pow. 26 m² w użytkowanie</a:t>
            </a:r>
            <a:br>
              <a:rPr lang="pl-PL" dirty="0"/>
            </a:br>
            <a:r>
              <a:rPr lang="pl-PL" dirty="0"/>
              <a:t>     wieczyste na poprawę warunków zagospodarowania oraz sprzedano jedną działkę</a:t>
            </a:r>
            <a:br>
              <a:rPr lang="pl-PL" dirty="0"/>
            </a:br>
            <a:r>
              <a:rPr lang="pl-PL" dirty="0"/>
              <a:t>     o pow. 10 826 m² na rzecz użytkownika wieczystego,   </a:t>
            </a:r>
            <a:endParaRPr lang="pl-PL" b="1" dirty="0"/>
          </a:p>
          <a:p>
            <a:r>
              <a:rPr lang="pl-PL" dirty="0"/>
              <a:t>  - teren wiejski – w trybie bezprzetargowym oddano w użytkowanie wieczyste jedną</a:t>
            </a:r>
            <a:br>
              <a:rPr lang="pl-PL" dirty="0"/>
            </a:br>
            <a:r>
              <a:rPr lang="pl-PL" dirty="0"/>
              <a:t>    działkę o pow. 29 m² na poprawę warunków zagospodarowania nieruchomości</a:t>
            </a:r>
            <a:br>
              <a:rPr lang="pl-PL" dirty="0"/>
            </a:br>
            <a:r>
              <a:rPr lang="pl-PL" dirty="0"/>
              <a:t>    przyległej w obrębie Kikity oraz przekazano na podstawie decyzji Zezwolenia na </a:t>
            </a:r>
            <a:br>
              <a:rPr lang="pl-PL" dirty="0"/>
            </a:br>
            <a:r>
              <a:rPr lang="pl-PL" dirty="0"/>
              <a:t>    Realizację Inwestycji Drogowej własność działki o pow. 263 m² w obrębie Kikity</a:t>
            </a:r>
            <a:br>
              <a:rPr lang="pl-PL" dirty="0"/>
            </a:br>
            <a:r>
              <a:rPr lang="pl-PL" dirty="0"/>
              <a:t>    na rzecz Województwa Warmińsko-Mazurskiego,</a:t>
            </a:r>
          </a:p>
          <a:p>
            <a:r>
              <a:rPr lang="pl-PL" b="1" dirty="0"/>
              <a:t>2) w trybie przetargowym:</a:t>
            </a:r>
          </a:p>
          <a:p>
            <a:r>
              <a:rPr lang="pl-PL" dirty="0"/>
              <a:t>- miasto Jeziorany - sprzedano dwie działki niezabudowane o łącznej powierzchni</a:t>
            </a:r>
            <a:br>
              <a:rPr lang="pl-PL" dirty="0"/>
            </a:br>
            <a:r>
              <a:rPr lang="pl-PL" dirty="0"/>
              <a:t>  2 147 m², </a:t>
            </a:r>
          </a:p>
          <a:p>
            <a:r>
              <a:rPr lang="pl-PL" dirty="0"/>
              <a:t>- tereny wiejskie - sprzedano dwie działki niezabudowane o łącznej powierzchni </a:t>
            </a:r>
            <a:br>
              <a:rPr lang="pl-PL" dirty="0"/>
            </a:br>
            <a:r>
              <a:rPr lang="pl-PL" dirty="0"/>
              <a:t>   3 845 m² oraz nieruchomość zabudowaną budynkiem mieszkalnym oraz dwoma</a:t>
            </a:r>
            <a:br>
              <a:rPr lang="pl-PL" dirty="0"/>
            </a:br>
            <a:r>
              <a:rPr lang="pl-PL" dirty="0"/>
              <a:t>   budynkami gospodarczymi wraz z działką o pow. 1 293 m².  </a:t>
            </a:r>
          </a:p>
          <a:p>
            <a:endParaRPr lang="pl-PL" sz="2000" b="1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354816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7C15EC-60A9-023C-1607-09D5689B2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80DE288-9A4B-5673-47E9-44048A5C9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8518FD54-915A-18BE-12DD-8B4DDC561928}"/>
              </a:ext>
            </a:extLst>
          </p:cNvPr>
          <p:cNvSpPr txBox="1"/>
          <p:nvPr/>
        </p:nvSpPr>
        <p:spPr>
          <a:xfrm>
            <a:off x="1179576" y="411480"/>
            <a:ext cx="9701784" cy="717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/>
              <a:t>2.</a:t>
            </a:r>
            <a:r>
              <a:rPr lang="pl-PL" sz="2000" dirty="0"/>
              <a:t> Decyzją starosty olsztyńskiego  nadano na własność osobom fizycznym działkę  </a:t>
            </a:r>
            <a:br>
              <a:rPr lang="pl-PL" sz="2000" dirty="0"/>
            </a:br>
            <a:r>
              <a:rPr lang="pl-PL" sz="2000" dirty="0"/>
              <a:t>     o pow. 1618 m² obręb Lekity.</a:t>
            </a:r>
          </a:p>
          <a:p>
            <a:r>
              <a:rPr lang="pl-PL" sz="2000" dirty="0"/>
              <a:t> </a:t>
            </a:r>
          </a:p>
          <a:p>
            <a:r>
              <a:rPr lang="pl-PL" sz="2000" b="1" dirty="0"/>
              <a:t>3.</a:t>
            </a:r>
            <a:r>
              <a:rPr lang="pl-PL" sz="2000" dirty="0"/>
              <a:t>  Dokonano zamiany:</a:t>
            </a:r>
          </a:p>
          <a:p>
            <a:r>
              <a:rPr lang="pl-PL" sz="2000" dirty="0"/>
              <a:t>-  miasto Jeziorany:</a:t>
            </a:r>
          </a:p>
          <a:p>
            <a:r>
              <a:rPr lang="pl-PL" sz="2000" dirty="0"/>
              <a:t>działki o powierzchni 571 m² będącej własnością gminy Jeziorany na działkę o powierzchni 268 m² będącą własnością osoby fizycznej położone w obrębie miasto Jeziorany,</a:t>
            </a:r>
          </a:p>
          <a:p>
            <a:r>
              <a:rPr lang="pl-PL" sz="2000" dirty="0"/>
              <a:t>- teren wiejski: </a:t>
            </a:r>
          </a:p>
          <a:p>
            <a:r>
              <a:rPr lang="pl-PL" sz="2000" dirty="0"/>
              <a:t>26 działek o łącznej pow. 53 700 m² w obrębach : Lekity, Kiersztanowo, Kostrzewy, Krokowo, Miejska Wieś, Studnica, Studzianka, Zerbuń,  będących własnością gminy Jeziorany na działkę o pow. 4 211 m² w obrębie Kikity stanowiącą własność Skarbu Państwa w Zarządzie Państwowego Gospodarstwa Lasów Państwowych Nadleśnictwa Wipsowo.</a:t>
            </a:r>
          </a:p>
          <a:p>
            <a:r>
              <a:rPr lang="pl-PL" sz="2000" dirty="0"/>
              <a:t> </a:t>
            </a:r>
          </a:p>
          <a:p>
            <a:r>
              <a:rPr lang="pl-PL" sz="2000" b="1" dirty="0"/>
              <a:t>4.</a:t>
            </a:r>
            <a:r>
              <a:rPr lang="pl-PL" sz="2000" dirty="0"/>
              <a:t> W celu realizacji zadań własnych gminy: </a:t>
            </a:r>
            <a:r>
              <a:rPr lang="pl-PL" sz="2000" b="1" dirty="0"/>
              <a:t> </a:t>
            </a:r>
            <a:endParaRPr lang="pl-PL" sz="2000" dirty="0"/>
          </a:p>
          <a:p>
            <a:pPr lvl="0"/>
            <a:r>
              <a:rPr lang="pl-PL" sz="2000" dirty="0"/>
              <a:t>na podstawie decyzji podziałowej Nr 6/2025 z dnia. 30.05.2025 roku nabyto działkę </a:t>
            </a:r>
            <a:br>
              <a:rPr lang="pl-PL" sz="2000" dirty="0"/>
            </a:br>
            <a:r>
              <a:rPr lang="pl-PL" sz="2000" dirty="0"/>
              <a:t>nr 287/15 o pow. 128 m² obręb miasta Jeziorany.</a:t>
            </a:r>
          </a:p>
          <a:p>
            <a:pPr lvl="0"/>
            <a:r>
              <a:rPr lang="pl-PL" sz="2000" dirty="0"/>
              <a:t>w drodze komunalizacji gmina Jeziorany nabyła od Skarbu Państwa działki nr 266/9 </a:t>
            </a:r>
            <a:br>
              <a:rPr lang="pl-PL" sz="2000" dirty="0"/>
            </a:br>
            <a:r>
              <a:rPr lang="pl-PL" sz="2000" dirty="0"/>
              <a:t>o pow. 394 m² i 266/11 o pow. 1 916 m² obręb Franknowo.</a:t>
            </a:r>
          </a:p>
          <a:p>
            <a:r>
              <a:rPr lang="pl-PL" sz="2000" dirty="0"/>
              <a:t> </a:t>
            </a:r>
          </a:p>
          <a:p>
            <a:endParaRPr lang="pl-PL" sz="2000" b="1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763267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F29C5-9FF5-38F0-03C2-E1654D1CB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853B6A9-3E5F-2829-F8BF-C3B399CA2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1350ACFD-7FE1-9457-DB6D-1CB5C6E835D8}"/>
              </a:ext>
            </a:extLst>
          </p:cNvPr>
          <p:cNvSpPr txBox="1"/>
          <p:nvPr/>
        </p:nvSpPr>
        <p:spPr>
          <a:xfrm>
            <a:off x="1179576" y="411480"/>
            <a:ext cx="9701784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/>
              <a:t>Miejscowe plany zagospodarowania przestrzennego </a:t>
            </a:r>
          </a:p>
          <a:p>
            <a:pPr algn="ctr"/>
            <a:endParaRPr lang="pl-PL" sz="2000" b="1" dirty="0"/>
          </a:p>
          <a:p>
            <a:r>
              <a:rPr lang="pl-PL" sz="2000" dirty="0"/>
              <a:t>W 2025 r. trwały  prace nad sporządzeniem planu ogólnego miasta i gminy Jeziorany.</a:t>
            </a:r>
          </a:p>
          <a:p>
            <a:r>
              <a:rPr lang="pl-PL" sz="2000" dirty="0"/>
              <a:t>Zgodnie z Harmonogramem rzeczowo – finansowym w roku 2025 zrealizowano następujące etapy:</a:t>
            </a:r>
          </a:p>
          <a:p>
            <a:r>
              <a:rPr lang="pl-PL" sz="2000" dirty="0"/>
              <a:t>Etap I  Przygotowawczy obejmujący:</a:t>
            </a:r>
          </a:p>
          <a:p>
            <a:r>
              <a:rPr lang="pl-PL" sz="2000" dirty="0"/>
              <a:t>1) prace przygotowawcze formalno-prawne,</a:t>
            </a:r>
          </a:p>
          <a:p>
            <a:r>
              <a:rPr lang="pl-PL" sz="2000" dirty="0"/>
              <a:t>2) sporządzenie opracowania </a:t>
            </a:r>
            <a:r>
              <a:rPr lang="pl-PL" sz="2000" dirty="0" err="1"/>
              <a:t>ekofizjograficznego</a:t>
            </a:r>
            <a:r>
              <a:rPr lang="pl-PL" sz="2000" dirty="0"/>
              <a:t> podstawowego.</a:t>
            </a:r>
          </a:p>
          <a:p>
            <a:endParaRPr lang="pl-PL" sz="2000" dirty="0"/>
          </a:p>
          <a:p>
            <a:r>
              <a:rPr lang="pl-PL" sz="2000" dirty="0"/>
              <a:t>Etap II Koncepcyjny polegający na opracowaniu koncepcji planu ogólnego.</a:t>
            </a:r>
          </a:p>
          <a:p>
            <a:r>
              <a:rPr lang="pl-PL" sz="2000" dirty="0"/>
              <a:t> </a:t>
            </a:r>
          </a:p>
          <a:p>
            <a:r>
              <a:rPr lang="pl-PL" sz="2000" dirty="0"/>
              <a:t>Etap III projektowy, w zakresie którego:</a:t>
            </a:r>
          </a:p>
          <a:p>
            <a:r>
              <a:rPr lang="pl-PL" sz="2000" dirty="0"/>
              <a:t>1) opracowano projekt planu wraz z uzasadnieniem,</a:t>
            </a:r>
          </a:p>
          <a:p>
            <a:r>
              <a:rPr lang="pl-PL" sz="2000" dirty="0"/>
              <a:t>2) opracowano prognozę oddziaływania na środowisko.</a:t>
            </a:r>
          </a:p>
          <a:p>
            <a:r>
              <a:rPr lang="pl-PL" sz="2000" dirty="0"/>
              <a:t>Zakończenie ww. etapów umożliwi skierowanie projektu planu  do Gminnej Komisji Architektoniczno-Urbanistycznej celem uzyskania jej opinii oraz wprowadzenia ewentualnych  zmian wynikających z opinii oraz przeprowadzenia procedury opinii </a:t>
            </a:r>
            <a:br>
              <a:rPr lang="pl-PL" sz="2000" dirty="0"/>
            </a:br>
            <a:r>
              <a:rPr lang="pl-PL" sz="2000" dirty="0"/>
              <a:t>i uzgodnień z właściwymi organami. </a:t>
            </a:r>
          </a:p>
          <a:p>
            <a:r>
              <a:rPr lang="pl-PL" sz="2000" dirty="0"/>
              <a:t> </a:t>
            </a:r>
          </a:p>
          <a:p>
            <a:pPr algn="ctr"/>
            <a:endParaRPr lang="pl-PL" sz="2000" b="1" dirty="0"/>
          </a:p>
          <a:p>
            <a:endParaRPr lang="pl-PL" sz="2000" b="1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214256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D14A60C-6FDB-FF4C-00C2-14883119B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409D408-E41F-DE46-540A-CAB9206E8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B697D18E-C2B5-A606-1B17-B0EA520B3C3D}"/>
              </a:ext>
            </a:extLst>
          </p:cNvPr>
          <p:cNvSpPr txBox="1"/>
          <p:nvPr/>
        </p:nvSpPr>
        <p:spPr>
          <a:xfrm>
            <a:off x="1179576" y="411480"/>
            <a:ext cx="9701784" cy="658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</a:rPr>
              <a:t>Zintegrowane plany inwestycyjne</a:t>
            </a:r>
            <a:endParaRPr lang="pl-PL" sz="2000" dirty="0">
              <a:highlight>
                <a:srgbClr val="FFFF00"/>
              </a:highlight>
            </a:endParaRPr>
          </a:p>
          <a:p>
            <a:r>
              <a:rPr lang="pl-PL" dirty="0"/>
              <a:t>W dniu z dnia 16 maja 2025 r. inwestor złożył do Burmistrza Jezioran wniosek w sprawie </a:t>
            </a:r>
            <a:r>
              <a:rPr lang="pl-PL" b="1" dirty="0"/>
              <a:t>uchwalenia zintegrowanego planu inwestycyjnego dla terenu położonego w obrębie Piszewo – działka nr 92/1. </a:t>
            </a:r>
            <a:br>
              <a:rPr lang="pl-PL" b="1" dirty="0"/>
            </a:br>
            <a:r>
              <a:rPr lang="pl-PL" dirty="0"/>
              <a:t>Uchwałą Nr XIV/86/25 Rady Miejskiej w Jezioranach z dnia 30 maja 2025 r. Rada wyraziła zgodę na przystąpienie do sporządzenia zintegrowanego planu inwestycyjnego gminy Jeziorany dla ww. terenu. Po przeprowadzeniu procedury opiniowania i uzgodnień z właściwymi organami oraz po przeprowadzeniu negocjacji z Inwestorem w zakresie treści projektu umowy urbanistycznej oraz projektu zintegrowanego planu inwestycyjnego, kolejnym etapem będzie zawarcie pomiędzy Gminą Jeziorany a inwestorem umowy urbanistycznej i następnie skierowanie projektu ZPI do uchwalenia przez Radę Miejską.  </a:t>
            </a:r>
          </a:p>
          <a:p>
            <a:endParaRPr lang="pl-PL" sz="1000" b="1" dirty="0"/>
          </a:p>
          <a:p>
            <a:r>
              <a:rPr lang="pl-PL" dirty="0"/>
              <a:t>W dniu z dnia 16 maja 2025 r. inwestor złożył do Burmistrza Jezioran wniosek w sprawie </a:t>
            </a:r>
            <a:r>
              <a:rPr lang="pl-PL" b="1" dirty="0"/>
              <a:t>uchwalenia zintegrowanego planu inwestycyjnego dla terenu położonego w obrębie Kikity </a:t>
            </a:r>
            <a:r>
              <a:rPr lang="pl-PL" dirty="0"/>
              <a:t>– działki nr 147/2 i 135/4.</a:t>
            </a:r>
            <a:br>
              <a:rPr lang="pl-PL" dirty="0"/>
            </a:br>
            <a:r>
              <a:rPr lang="pl-PL" dirty="0"/>
              <a:t>Uchwałą Nr XIV/87/25 Rady Miejskiej w Jezioranach z dnia 30 maja 2025 r. Rada wyraziła zgodę na przystąpienie do sporządzenia zintegrowanego planu inwestycyjnego gminy Jeziorany dla ww. terenu. Po przeprowadzeniu negocjacji z Inwestorem w zakresie treści projektu umowy urbanistycznej oraz projektu zintegrowanego planu inwestycyjnego obecnie trwa procedura opiniowania i uzgodnień z właściwymi organami.</a:t>
            </a:r>
            <a:endParaRPr lang="pl-PL" b="1" dirty="0"/>
          </a:p>
          <a:p>
            <a:pPr algn="ctr"/>
            <a:endParaRPr lang="pl-PL" sz="2000" b="1" dirty="0"/>
          </a:p>
          <a:p>
            <a:endParaRPr lang="pl-PL" sz="2000" b="1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28428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09C5A4D-9E50-67CC-0DBA-173B007A1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6B3F63D7-DDFB-36BD-194D-42E27561D390}"/>
              </a:ext>
            </a:extLst>
          </p:cNvPr>
          <p:cNvSpPr txBox="1"/>
          <p:nvPr/>
        </p:nvSpPr>
        <p:spPr>
          <a:xfrm>
            <a:off x="1508760" y="822960"/>
            <a:ext cx="950061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u="sng" dirty="0">
                <a:highlight>
                  <a:srgbClr val="FFFF00"/>
                </a:highlight>
              </a:rPr>
              <a:t>Informacje ogólne</a:t>
            </a:r>
          </a:p>
          <a:p>
            <a:pPr algn="just"/>
            <a:r>
              <a:rPr lang="pl-PL" sz="2400" dirty="0"/>
              <a:t>Gmina Jeziorany położona jest w centralnej części Warmii w granicach administracyjnych powiatu olsztyńskiego. </a:t>
            </a:r>
            <a:r>
              <a:rPr lang="pl-PL" sz="2400" b="1" dirty="0"/>
              <a:t>Jej łączna powierzchnia wynosi  21 147  ha</a:t>
            </a:r>
            <a:r>
              <a:rPr lang="pl-PL" sz="2400" dirty="0"/>
              <a:t>, co stanowi </a:t>
            </a:r>
            <a:r>
              <a:rPr lang="pl-PL" sz="2400" b="1" dirty="0"/>
              <a:t>7,45% powierzchni powiatu</a:t>
            </a:r>
            <a:r>
              <a:rPr lang="pl-PL" sz="2400" dirty="0"/>
              <a:t>, 0,87% województwa warmińsko-mazurskiego.</a:t>
            </a:r>
          </a:p>
          <a:p>
            <a:pPr algn="just"/>
            <a:r>
              <a:rPr lang="pl-PL" sz="2400" dirty="0"/>
              <a:t>W skład gminy wchodzą miasto Jeziorany oraz 22 sołectwa: Jeziorany Kolonie, Kostrzewy, Wójtówko, Radostowo, Piszewo, Pierwągi, Miejska Wieś, Zerbuń, Krokowo, Tłokowo, Derc, Studzianka, Polkajmy, Studnica, </a:t>
            </a:r>
            <a:r>
              <a:rPr lang="pl-PL" sz="2400" dirty="0" err="1"/>
              <a:t>Potryty</a:t>
            </a:r>
            <a:r>
              <a:rPr lang="pl-PL" sz="2400" dirty="0"/>
              <a:t>, Franknowo, Kiersztanowo, Kramarzewo, Lekity, Olszewnik, Żardeniki, Kikity.</a:t>
            </a:r>
          </a:p>
          <a:p>
            <a:pPr algn="just"/>
            <a:r>
              <a:rPr lang="pl-PL" sz="2400" dirty="0"/>
              <a:t>Gminę Jeziorany na dzień:</a:t>
            </a:r>
          </a:p>
          <a:p>
            <a:pPr algn="just"/>
            <a:r>
              <a:rPr lang="pl-PL" sz="2400" b="1" dirty="0"/>
              <a:t>- 31.12.2025 r. zamieszkiwało 6 963 mieszkańców, w tym 3 573 kobiety i 3 390 mężczyzn</a:t>
            </a:r>
          </a:p>
          <a:p>
            <a:pPr algn="just"/>
            <a:r>
              <a:rPr lang="pl-PL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57559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D5A64C7-E1CD-2240-4030-D2F4C16DE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9F72B0F-724C-1FE9-E36B-9863C66E5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BAC2F5DB-6C28-8540-7BF0-82DD27FB9232}"/>
              </a:ext>
            </a:extLst>
          </p:cNvPr>
          <p:cNvSpPr txBox="1"/>
          <p:nvPr/>
        </p:nvSpPr>
        <p:spPr>
          <a:xfrm>
            <a:off x="1179576" y="411480"/>
            <a:ext cx="970178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</a:rPr>
              <a:t>Decyzje o warunkach zabudowy </a:t>
            </a:r>
          </a:p>
          <a:p>
            <a:pPr algn="ctr"/>
            <a:endParaRPr lang="pl-PL" sz="2000" dirty="0">
              <a:highlight>
                <a:srgbClr val="FFFF00"/>
              </a:highlight>
            </a:endParaRPr>
          </a:p>
          <a:p>
            <a:r>
              <a:rPr lang="pl-PL" sz="2000" b="1" dirty="0"/>
              <a:t>W roku 2025 wpłynęło 379 wniosków o wydanie decyzji o warunkach zabudowy</a:t>
            </a:r>
            <a:r>
              <a:rPr lang="pl-PL" sz="2000" dirty="0"/>
              <a:t>. Wydano 163 decyzje, 19 spraw pozostawiono bez rozpoznania. Pozostałe sprawy są procedowane w roku 2026.</a:t>
            </a:r>
          </a:p>
          <a:p>
            <a:r>
              <a:rPr lang="pl-PL" sz="2000" b="1" dirty="0"/>
              <a:t> </a:t>
            </a:r>
            <a:endParaRPr lang="pl-PL" sz="2000" dirty="0"/>
          </a:p>
          <a:p>
            <a:r>
              <a:rPr lang="pl-PL" sz="2000" b="1" dirty="0"/>
              <a:t>Decyzje o ustaleniu lokalizacji inwestycji celu publicznego</a:t>
            </a:r>
            <a:endParaRPr lang="pl-PL" sz="2000" dirty="0"/>
          </a:p>
          <a:p>
            <a:r>
              <a:rPr lang="pl-PL" sz="2000" dirty="0"/>
              <a:t>W roku 2025 wydano 8 decyzji o ustaleniu lokalizacji inwestycji celu </a:t>
            </a:r>
            <a:r>
              <a:rPr lang="pl-PL" sz="2000" dirty="0" smtClean="0"/>
              <a:t>publicznego</a:t>
            </a:r>
            <a:br>
              <a:rPr lang="pl-PL" sz="2000" dirty="0" smtClean="0"/>
            </a:br>
            <a:r>
              <a:rPr lang="pl-PL" sz="2000" dirty="0" smtClean="0"/>
              <a:t>( w 2023 r. -  14 decyzji, w 2024 r. – 6 decyzji ).</a:t>
            </a:r>
            <a:endParaRPr lang="pl-PL" sz="2000" dirty="0"/>
          </a:p>
          <a:p>
            <a:endParaRPr lang="pl-PL" sz="2000" dirty="0"/>
          </a:p>
          <a:p>
            <a:r>
              <a:rPr lang="pl-PL" sz="2000" b="1" dirty="0"/>
              <a:t>Planowanie przestrzenne </a:t>
            </a:r>
            <a:endParaRPr lang="pl-PL" sz="2000" dirty="0"/>
          </a:p>
          <a:p>
            <a:r>
              <a:rPr lang="pl-PL" sz="2000" dirty="0"/>
              <a:t>W 2025 roku wydano 243 ( w 2023 r.- 237 zaświadczeń, w 2024 r. – 209 zaświadczeń )  zaświadczenia o przeznaczeniu nieruchomości w planie zagospodarowania przestrzennego Miasta i Gminy Jeziorany lub w przypadku braku planu, w Studium uwarunkowań i kierunków zagospodarowania przestrzennego Miasta i Gminy Jeziorany.</a:t>
            </a:r>
          </a:p>
          <a:p>
            <a:endParaRPr lang="pl-PL" sz="2000" b="1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47399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B680DA-F158-7103-4064-9DFFFF7C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5FD8704-D387-275D-B7AE-38AF3DA6B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344D9890-D500-539C-CE7B-FB17A6ECE7B5}"/>
              </a:ext>
            </a:extLst>
          </p:cNvPr>
          <p:cNvSpPr txBox="1"/>
          <p:nvPr/>
        </p:nvSpPr>
        <p:spPr>
          <a:xfrm>
            <a:off x="1179576" y="411480"/>
            <a:ext cx="10213848" cy="658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highlight>
                  <a:srgbClr val="FFFF00"/>
                </a:highlight>
              </a:rPr>
              <a:t>Program gospodarowania mieszkaniowym zasobem gminy </a:t>
            </a:r>
          </a:p>
          <a:p>
            <a:r>
              <a:rPr lang="pl-PL" dirty="0"/>
              <a:t>Uchwałą  Nr XXVII/242/21 Rady Miejskiej w Jezioranach przyjęto Wieloletni Program Gospodarowania  Mieszkaniowym  Zasobem Gminy Jeziorany na lata 2022-2026.</a:t>
            </a:r>
          </a:p>
          <a:p>
            <a:r>
              <a:rPr lang="pl-PL" dirty="0"/>
              <a:t>Program ma  na celu racjonalne  gospodarowanie mieszkaniowym zasobem gminy.</a:t>
            </a:r>
          </a:p>
          <a:p>
            <a:endParaRPr lang="pl-PL" sz="2000" b="1" dirty="0"/>
          </a:p>
          <a:p>
            <a:pPr algn="ctr"/>
            <a:r>
              <a:rPr lang="pl-PL" dirty="0"/>
              <a:t> </a:t>
            </a:r>
            <a:r>
              <a:rPr lang="pl-PL" b="1" dirty="0"/>
              <a:t>Wielkość zasobu mieszkaniowego Gminy  na dzień 31.12.2025 r.</a:t>
            </a:r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lvl="1" algn="ctr"/>
            <a:endParaRPr lang="pl-PL" sz="2000" dirty="0"/>
          </a:p>
          <a:p>
            <a:pPr lvl="1"/>
            <a:r>
              <a:rPr lang="pl-PL" dirty="0"/>
              <a:t>Parametry  wieku i stan techniczny budynków klasyfikują Gminny  zasób mieszkaniowy na poziomie dostatecznym. Na stan techniczny  zasobu mieszkaniowego wpływa bardzo duży, wynoszący  92,6% udział  budynków wybudowanych  przed  1945 rokiem. Pozostałą część zasobów  tworzą budynki  wzniesione  po 1945  roku.</a:t>
            </a:r>
            <a:endParaRPr lang="pl-PL" b="1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30830F74-3182-0323-D425-6E059884E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073" y="2100591"/>
            <a:ext cx="7676855" cy="250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68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1E284E9-9127-6696-4853-A3C8214E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A503E4C-9D17-EA76-F41C-21CE1C6BA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C3A5EA44-0432-7946-E692-6655475E5FE3}"/>
              </a:ext>
            </a:extLst>
          </p:cNvPr>
          <p:cNvSpPr txBox="1"/>
          <p:nvPr/>
        </p:nvSpPr>
        <p:spPr>
          <a:xfrm>
            <a:off x="1179576" y="411480"/>
            <a:ext cx="1021384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</a:rPr>
              <a:t> Plan wykorzystania zasobu nieruchomości gminnych     </a:t>
            </a:r>
          </a:p>
          <a:p>
            <a:pPr algn="ctr"/>
            <a:r>
              <a:rPr lang="pl-PL" sz="2000" b="1" dirty="0"/>
              <a:t>       </a:t>
            </a:r>
          </a:p>
          <a:p>
            <a:r>
              <a:rPr lang="pl-PL" sz="2000" b="1" dirty="0"/>
              <a:t>Zarządzeniem Nr 30/2025 Burmistrza Jezioran z dnia 13 marca 2025 r w przyjęto  Plan wykorzystania gminnego zasobu nieruchomości Gminy Jeziorany na lata 2025 – 2027, który określa główne kierunki działań związanych z gospodarowaniem mieniem gminnym. </a:t>
            </a:r>
          </a:p>
          <a:p>
            <a:r>
              <a:rPr lang="pl-PL" sz="2000" dirty="0"/>
              <a:t>Wykorzystanie zasobu gminy Jeziorany jest zgodne z ustaleniami wynikającymi z uchwał budżetowych na poszczególne lata, przepisami  ustawy o gospodarce nieruchomościami oraz obowiązującymi uchwałami dotyczącymi: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>    </a:t>
            </a:r>
            <a:r>
              <a:rPr lang="pl-PL" sz="2000" dirty="0"/>
              <a:t>1. Zasad gospodarowania gminnym zasobem mieszkaniowym określonymi w uchwale </a:t>
            </a:r>
            <a:br>
              <a:rPr lang="pl-PL" sz="2000" dirty="0"/>
            </a:br>
            <a:r>
              <a:rPr lang="pl-PL" sz="2000" dirty="0"/>
              <a:t>       Nr XXVII/242/21 z dnia 28 grudnia 2021 roku Rady Miejskiej w Jezioranach w sprawie</a:t>
            </a:r>
            <a:br>
              <a:rPr lang="pl-PL" sz="2000" dirty="0"/>
            </a:br>
            <a:r>
              <a:rPr lang="pl-PL" sz="2000" dirty="0"/>
              <a:t>       przyjęcia Wieloletniego Programu Gospodarowania  Mieszkaniowym  Zasobem Gminy</a:t>
            </a:r>
            <a:br>
              <a:rPr lang="pl-PL" sz="2000" dirty="0"/>
            </a:br>
            <a:r>
              <a:rPr lang="pl-PL" sz="2000" dirty="0"/>
              <a:t>       Jeziorany na lata 2022-2026.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>    </a:t>
            </a:r>
            <a:r>
              <a:rPr lang="pl-PL" sz="2000" dirty="0"/>
              <a:t>2. Zasad gospodarowania nieruchomościami, które zostały określone w Uchwale Nr</a:t>
            </a:r>
            <a:br>
              <a:rPr lang="pl-PL" sz="2000" dirty="0"/>
            </a:br>
            <a:r>
              <a:rPr lang="pl-PL" sz="2000" dirty="0"/>
              <a:t>       VIII/38/24 z dnia 29 listopada 2024 r. Rady Miejskiej w Jezioranach  w sprawie</a:t>
            </a:r>
            <a:br>
              <a:rPr lang="pl-PL" sz="2000" dirty="0"/>
            </a:br>
            <a:r>
              <a:rPr lang="pl-PL" sz="2000" dirty="0"/>
              <a:t>       określenia zasad  gospodarki nieruchomościami i stosowania bonifikat. </a:t>
            </a:r>
          </a:p>
          <a:p>
            <a:endParaRPr lang="pl-PL" sz="2000" b="1" dirty="0"/>
          </a:p>
          <a:p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2347431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59BFB23-782B-1567-DE2D-212E04271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95C805E-3260-B17E-EE37-5DA6EF269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1605C24A-44DE-D30C-E16C-C59859B4BF61}"/>
              </a:ext>
            </a:extLst>
          </p:cNvPr>
          <p:cNvSpPr txBox="1"/>
          <p:nvPr/>
        </p:nvSpPr>
        <p:spPr>
          <a:xfrm>
            <a:off x="1088136" y="1440290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66997EE1-C12D-E36F-BB54-31EB2D27C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110" y="786383"/>
            <a:ext cx="8552322" cy="521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194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9C6316-6F17-8347-B9E2-90932354C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F6584D9-B8D0-09F8-A29D-071675583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C02AEA93-4073-28AF-BBE4-8723D4CE21CE}"/>
              </a:ext>
            </a:extLst>
          </p:cNvPr>
          <p:cNvSpPr txBox="1"/>
          <p:nvPr/>
        </p:nvSpPr>
        <p:spPr>
          <a:xfrm rot="18721117">
            <a:off x="922618" y="2080371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743FF8DB-7F43-1087-7B87-8D3A6C68F6C0}"/>
              </a:ext>
            </a:extLst>
          </p:cNvPr>
          <p:cNvSpPr txBox="1"/>
          <p:nvPr/>
        </p:nvSpPr>
        <p:spPr>
          <a:xfrm>
            <a:off x="1024128" y="475488"/>
            <a:ext cx="9765792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Opieka nad zabytkami</a:t>
            </a:r>
          </a:p>
          <a:p>
            <a:r>
              <a:rPr lang="pl-PL" b="1" dirty="0"/>
              <a:t>Zarządzeniem Nr</a:t>
            </a:r>
            <a:r>
              <a:rPr lang="pl-PL" dirty="0"/>
              <a:t> </a:t>
            </a:r>
            <a:r>
              <a:rPr lang="pl-PL" b="1" dirty="0"/>
              <a:t>33/2025 z  dnia 18 marca 2025 r. Burmistrza Jezioran wprowadzono zmiany w Gminnej ewidencji zabytków miasta i gminy Jeziorany.</a:t>
            </a:r>
            <a:endParaRPr lang="pl-PL" dirty="0"/>
          </a:p>
          <a:p>
            <a:r>
              <a:rPr lang="pl-PL" dirty="0"/>
              <a:t>Na dzień 31.12.2025 r. przedmiotowa ewidencja składa się z 3 załączników zawierających:</a:t>
            </a:r>
          </a:p>
          <a:p>
            <a:r>
              <a:rPr lang="pl-PL" dirty="0"/>
              <a:t>1 ) Załącznik nr 1 - Wykaz obiektów zabytkowych z terenu miasta Jeziorany - </a:t>
            </a:r>
            <a:r>
              <a:rPr lang="pl-PL" b="1" dirty="0"/>
              <a:t>ogółem 129 obiektów,</a:t>
            </a:r>
          </a:p>
          <a:p>
            <a:r>
              <a:rPr lang="pl-PL" dirty="0"/>
              <a:t>2) Załączniki nr 2 - Wykaz  obiektów zabytkowych z terenu gminy Jeziorany -  </a:t>
            </a:r>
            <a:r>
              <a:rPr lang="pl-PL" b="1" dirty="0"/>
              <a:t>62 obiekty,</a:t>
            </a:r>
          </a:p>
          <a:p>
            <a:r>
              <a:rPr lang="pl-PL" dirty="0"/>
              <a:t>3) Załącznik nr 3 - Wykaz stanowisk archeologicznych z terenu miasta i gminy Jeziorany - </a:t>
            </a:r>
            <a:r>
              <a:rPr lang="pl-PL" b="1" dirty="0"/>
              <a:t>ogółem 166 obiektów.</a:t>
            </a:r>
          </a:p>
          <a:p>
            <a:endParaRPr lang="pl-PL" b="1" dirty="0"/>
          </a:p>
          <a:p>
            <a:r>
              <a:rPr lang="pl-PL" dirty="0"/>
              <a:t>W ramach porozumienia z Wojewodą Warmińsko - Mazurskim Gmina otrzymuje rokrocznie dofinansowanie na bieżące utrzymanie  cmentarzy wojennych, będących w Gminnej ewidencji zabytków:</a:t>
            </a:r>
          </a:p>
          <a:p>
            <a:pPr marL="342900" lvl="0" indent="-342900">
              <a:buFont typeface="+mj-lt"/>
              <a:buAutoNum type="arabicParenR"/>
            </a:pPr>
            <a:r>
              <a:rPr lang="pl-PL" dirty="0"/>
              <a:t>w Zerbuniu - z czasów I wojny światowej,</a:t>
            </a:r>
          </a:p>
          <a:p>
            <a:pPr marL="342900" lvl="0" indent="-342900">
              <a:buFont typeface="+mj-lt"/>
              <a:buAutoNum type="arabicParenR"/>
            </a:pPr>
            <a:r>
              <a:rPr lang="pl-PL" dirty="0"/>
              <a:t>w Piszewie - z czasów II wojny światowej,</a:t>
            </a:r>
          </a:p>
          <a:p>
            <a:pPr marL="342900" lvl="0" indent="-342900">
              <a:buFont typeface="+mj-lt"/>
              <a:buAutoNum type="arabicParenR"/>
            </a:pPr>
            <a:r>
              <a:rPr lang="pl-PL" dirty="0"/>
              <a:t>w Kikitach - z czasów I wojny światowej,</a:t>
            </a:r>
          </a:p>
          <a:p>
            <a:pPr marL="342900" lvl="0" indent="-342900">
              <a:buFont typeface="+mj-lt"/>
              <a:buAutoNum type="arabicParenR"/>
            </a:pPr>
            <a:r>
              <a:rPr lang="pl-PL" dirty="0"/>
              <a:t>cmentarz komunalny w Jezioranach, kwatera wojenna z czasów I wojny światowej.</a:t>
            </a:r>
          </a:p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>W 2025 r. Gmina Jeziorany otrzymała od </a:t>
            </a:r>
            <a:r>
              <a:rPr lang="pl-PL" b="1" dirty="0"/>
              <a:t>Wojewody Warmińsko-Mazurskiego </a:t>
            </a:r>
            <a:r>
              <a:rPr lang="pl-PL" dirty="0"/>
              <a:t>dotację na sfinansowanie wydatków w wysokości   </a:t>
            </a:r>
            <a:r>
              <a:rPr lang="pl-PL" b="1" dirty="0"/>
              <a:t>5 100 zł </a:t>
            </a:r>
            <a:r>
              <a:rPr lang="pl-PL" dirty="0"/>
              <a:t>na prace porządkowo – pielęgnacyjne na cmentarzu w Jezioranach, Zerbuniu, Piszewie   i Kikitach.</a:t>
            </a:r>
          </a:p>
          <a:p>
            <a:r>
              <a:rPr lang="pl-PL" dirty="0"/>
              <a:t> </a:t>
            </a:r>
          </a:p>
          <a:p>
            <a:endParaRPr lang="pl-PL" b="1" dirty="0"/>
          </a:p>
          <a:p>
            <a:pPr algn="ctr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32909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922618" y="2080371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9824332E-5DC3-C9B7-1C14-A74908D72814}"/>
              </a:ext>
            </a:extLst>
          </p:cNvPr>
          <p:cNvSpPr txBox="1"/>
          <p:nvPr/>
        </p:nvSpPr>
        <p:spPr>
          <a:xfrm>
            <a:off x="1024128" y="475487"/>
            <a:ext cx="9765792" cy="7325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  <a:cs typeface="Times New Roman" panose="02020603050405020304" pitchFamily="18" charset="0"/>
              </a:rPr>
              <a:t>Ochrona środowiska</a:t>
            </a:r>
            <a:r>
              <a:rPr lang="pl-PL" b="1" dirty="0">
                <a:cs typeface="Times New Roman" panose="02020603050405020304" pitchFamily="18" charset="0"/>
              </a:rPr>
              <a:t/>
            </a:r>
            <a:br>
              <a:rPr lang="pl-PL" b="1" dirty="0">
                <a:cs typeface="Times New Roman" panose="02020603050405020304" pitchFamily="18" charset="0"/>
              </a:rPr>
            </a:br>
            <a:endParaRPr lang="pl-PL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pl-PL" dirty="0">
                <a:cs typeface="Times New Roman" panose="02020603050405020304" pitchFamily="18" charset="0"/>
              </a:rPr>
              <a:t>W zakresie wycinki drzew:</a:t>
            </a:r>
          </a:p>
          <a:p>
            <a:r>
              <a:rPr lang="pl-PL" dirty="0">
                <a:cs typeface="Times New Roman" panose="02020603050405020304" pitchFamily="18" charset="0"/>
              </a:rPr>
              <a:t>     - otrzymano 50 zgłoszeń dotyczących zamiaru usunięcia drzew od osób fizycznych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z nieruchomości będących ich własnością, </a:t>
            </a:r>
          </a:p>
          <a:p>
            <a:r>
              <a:rPr lang="pl-PL" dirty="0">
                <a:cs typeface="Times New Roman" panose="02020603050405020304" pitchFamily="18" charset="0"/>
              </a:rPr>
              <a:t>    -  wystosowano 9 wniosków do Starostwa Powiatowego w Olsztynie o wydanie decyzji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 na usunięcie drzew z terenów będących własnością Gminy Jeziorany, w wyniku których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 gmina Jeziorany otrzymała 8 decyzji zezwalających na usunięcie drzew,</a:t>
            </a:r>
          </a:p>
          <a:p>
            <a:r>
              <a:rPr lang="pl-PL" dirty="0">
                <a:cs typeface="Times New Roman" panose="02020603050405020304" pitchFamily="18" charset="0"/>
              </a:rPr>
              <a:t>    - wydano 3 decyzje dla Zarządu Dróg Wojewódzkich w Olsztynie zezwalających na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usunięcie drzew rosnących w pasach dróg wojewódzkich nr 595 Jeziorany – Barczewo i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nr 593 Dobre Miasto – Jeziorany – Lutry, w granicach administracyjnych gminy Jeziorany,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będących w zarządzie ww. instytucji,</a:t>
            </a:r>
          </a:p>
          <a:p>
            <a:pPr lvl="0"/>
            <a:r>
              <a:rPr lang="pl-PL" dirty="0">
                <a:cs typeface="Times New Roman" panose="02020603050405020304" pitchFamily="18" charset="0"/>
              </a:rPr>
              <a:t>    - na wniosek innej instytucji wydano 1 decyzję zezwalającą na usunięcie drzew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z nieruchomości będącej we władaniu wnioskodawcy, </a:t>
            </a:r>
          </a:p>
          <a:p>
            <a:r>
              <a:rPr lang="pl-PL" dirty="0">
                <a:cs typeface="Times New Roman" panose="02020603050405020304" pitchFamily="18" charset="0"/>
              </a:rPr>
              <a:t>2. Wszczęto </a:t>
            </a:r>
            <a:r>
              <a:rPr lang="pl-PL" b="1" dirty="0">
                <a:cs typeface="Times New Roman" panose="02020603050405020304" pitchFamily="18" charset="0"/>
              </a:rPr>
              <a:t>7 </a:t>
            </a:r>
            <a:r>
              <a:rPr lang="pl-PL" dirty="0">
                <a:cs typeface="Times New Roman" panose="02020603050405020304" pitchFamily="18" charset="0"/>
              </a:rPr>
              <a:t>postępowań w sprawie wydania decyzji o środowiskowych uwarunkowaniach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dla przedsięwzięć mogących znacząco oddziaływać na środowisko:</a:t>
            </a:r>
          </a:p>
          <a:p>
            <a:pPr lvl="0"/>
            <a:r>
              <a:rPr lang="pl-PL" dirty="0">
                <a:cs typeface="Times New Roman" panose="02020603050405020304" pitchFamily="18" charset="0"/>
              </a:rPr>
              <a:t>    1)„Wykonanie zespołu urządzeń umożliwiających pobór wód podziemnych, tj. na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 wykonanie otworu rozpoznawczo – eksploatacyjnego – studni nr 1 ujmującego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 wody z utworów czwartorzędowych zlokalizowanych na działce o numerze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ewidencyjnym 140/5 w miejscowości Tłokowo, gm. Jeziorany, pow. olsztyński,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    woj. warmińsko – mazurskie”</a:t>
            </a:r>
          </a:p>
          <a:p>
            <a:r>
              <a:rPr lang="pl-PL" dirty="0">
                <a:cs typeface="Times New Roman" panose="02020603050405020304" pitchFamily="18" charset="0"/>
              </a:rPr>
              <a:t> </a:t>
            </a:r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pPr algn="ctr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461073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922618" y="2080371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9824332E-5DC3-C9B7-1C14-A74908D72814}"/>
              </a:ext>
            </a:extLst>
          </p:cNvPr>
          <p:cNvSpPr txBox="1"/>
          <p:nvPr/>
        </p:nvSpPr>
        <p:spPr>
          <a:xfrm>
            <a:off x="1024128" y="475488"/>
            <a:ext cx="9765792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 2)„Rozbudowa instalacji fotowoltaicznej z mocy 1 MW na moc do 2 MW wraz </a:t>
            </a:r>
            <a:br>
              <a:rPr lang="pl-PL" dirty="0"/>
            </a:br>
            <a:r>
              <a:rPr lang="pl-PL" dirty="0"/>
              <a:t>     z infrastrukturą towarzyszącą i wprowadzenie jej do sieci elektroenergetycznej, na</a:t>
            </a:r>
            <a:br>
              <a:rPr lang="pl-PL" dirty="0"/>
            </a:br>
            <a:r>
              <a:rPr lang="pl-PL" dirty="0"/>
              <a:t>    działkach ewidencyjnych nr 255/3, 255/4 obręb Derc”, </a:t>
            </a:r>
          </a:p>
          <a:p>
            <a:r>
              <a:rPr lang="pl-PL" dirty="0"/>
              <a:t>3) „Budowa pięciu całorocznych budynków rekreacji indywidualnej”, </a:t>
            </a:r>
            <a:br>
              <a:rPr lang="pl-PL" dirty="0"/>
            </a:br>
            <a:r>
              <a:rPr lang="pl-PL" dirty="0"/>
              <a:t>4) zmiana decyzji o środowiskowych uwarunkowaniach dla przedsięwzięcia polegającego na </a:t>
            </a:r>
            <a:br>
              <a:rPr lang="pl-PL" dirty="0"/>
            </a:br>
            <a:r>
              <a:rPr lang="pl-PL" dirty="0"/>
              <a:t>  „Przebudowie drogi powiatowej 1483N od KM 0+000 do granicy administracyjnej</a:t>
            </a:r>
            <a:br>
              <a:rPr lang="pl-PL" dirty="0"/>
            </a:br>
            <a:r>
              <a:rPr lang="pl-PL" dirty="0"/>
              <a:t>   gminy Jeziorany”, </a:t>
            </a:r>
            <a:br>
              <a:rPr lang="pl-PL" dirty="0"/>
            </a:br>
            <a:r>
              <a:rPr lang="pl-PL" dirty="0"/>
              <a:t>5)„Przetwarzanie odpadów innych niż niebezpieczne oraz przeróbce kopaliny na</a:t>
            </a:r>
            <a:br>
              <a:rPr lang="pl-PL" dirty="0"/>
            </a:br>
            <a:r>
              <a:rPr lang="pl-PL" dirty="0"/>
              <a:t>    działce nr 26/6 obręb 0010 Modliny, gmina Jeziorany”,</a:t>
            </a:r>
          </a:p>
          <a:p>
            <a:r>
              <a:rPr lang="pl-PL" dirty="0"/>
              <a:t>6)„</a:t>
            </a:r>
            <a:r>
              <a:rPr lang="pl-PL" i="1" dirty="0"/>
              <a:t>Budowa obiektów do hodowli kury nioski w systemie otwartym – </a:t>
            </a:r>
            <a:r>
              <a:rPr lang="pl-PL" i="1" dirty="0" err="1"/>
              <a:t>wolierowym</a:t>
            </a:r>
            <a:r>
              <a:rPr lang="pl-PL" i="1" dirty="0"/>
              <a:t> </a:t>
            </a:r>
            <a:br>
              <a:rPr lang="pl-PL" i="1" dirty="0"/>
            </a:br>
            <a:r>
              <a:rPr lang="pl-PL" i="1" dirty="0"/>
              <a:t>    wraz z infrastrukturą i obiektami towarzyszącymi na działkach o nr </a:t>
            </a:r>
            <a:r>
              <a:rPr lang="pl-PL" i="1" dirty="0" err="1"/>
              <a:t>ewid</a:t>
            </a:r>
            <a:r>
              <a:rPr lang="pl-PL" i="1" dirty="0"/>
              <a:t>. gr. 400/5, </a:t>
            </a:r>
            <a:br>
              <a:rPr lang="pl-PL" i="1" dirty="0"/>
            </a:br>
            <a:r>
              <a:rPr lang="pl-PL" i="1" dirty="0"/>
              <a:t>   400/6 obręb Radostowo, gmina Jeziorany</a:t>
            </a:r>
            <a:r>
              <a:rPr lang="pl-PL" dirty="0"/>
              <a:t>, </a:t>
            </a:r>
            <a:r>
              <a:rPr lang="pl-PL" i="1" dirty="0"/>
              <a:t>powiat olsztyński, województwo warmińsko</a:t>
            </a:r>
            <a:br>
              <a:rPr lang="pl-PL" i="1" dirty="0"/>
            </a:br>
            <a:r>
              <a:rPr lang="pl-PL" i="1" dirty="0"/>
              <a:t>    – mazurskie” ,</a:t>
            </a:r>
          </a:p>
          <a:p>
            <a:r>
              <a:rPr lang="pl-PL" dirty="0"/>
              <a:t> 7)„Budowa obiektów do odchowu kury nioski w systemie otwartym – </a:t>
            </a:r>
            <a:r>
              <a:rPr lang="pl-PL" dirty="0" err="1"/>
              <a:t>wolierowym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wraz z infrastrukturą i obiektami towarzyszącymi na działce o nr </a:t>
            </a:r>
            <a:r>
              <a:rPr lang="pl-PL" dirty="0" err="1"/>
              <a:t>ewid</a:t>
            </a:r>
            <a:r>
              <a:rPr lang="pl-PL" dirty="0"/>
              <a:t>. gr. 7/1 obręb</a:t>
            </a:r>
            <a:br>
              <a:rPr lang="pl-PL" dirty="0"/>
            </a:br>
            <a:r>
              <a:rPr lang="pl-PL" dirty="0"/>
              <a:t>    Żardeniki, gmina Jeziorany, powiat olsztyński, województwo warmińsko – mazurskie”. </a:t>
            </a:r>
          </a:p>
          <a:p>
            <a:endParaRPr lang="pl-PL" dirty="0"/>
          </a:p>
          <a:p>
            <a:pPr lvl="0"/>
            <a:r>
              <a:rPr lang="pl-PL" dirty="0"/>
              <a:t>3. Wydano 2 postanowienia o odmowie wszczęcia postępowania w sprawie wydania decyzji </a:t>
            </a:r>
            <a:br>
              <a:rPr lang="pl-PL" dirty="0"/>
            </a:br>
            <a:r>
              <a:rPr lang="pl-PL" dirty="0"/>
              <a:t>o środowiskowych uwarunkowaniach przedsięwzięcia, z uwagi na fakt, iż planowane inwestycje nie kwalifikowały się do przedsięwzięć mogących znacząco oddziaływać na środowisko.</a:t>
            </a:r>
          </a:p>
          <a:p>
            <a:r>
              <a:rPr lang="pl-PL" dirty="0"/>
              <a:t> </a:t>
            </a:r>
          </a:p>
          <a:p>
            <a:endParaRPr lang="pl-PL" dirty="0"/>
          </a:p>
          <a:p>
            <a:pPr algn="ctr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848918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922618" y="2080371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9824332E-5DC3-C9B7-1C14-A74908D72814}"/>
              </a:ext>
            </a:extLst>
          </p:cNvPr>
          <p:cNvSpPr txBox="1"/>
          <p:nvPr/>
        </p:nvSpPr>
        <p:spPr>
          <a:xfrm>
            <a:off x="1024128" y="568795"/>
            <a:ext cx="9765792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dirty="0"/>
              <a:t>4. Jeden wniosek o wydanie decyzji o środowiskowych uwarunkowaniach pozostawiono </a:t>
            </a:r>
            <a:br>
              <a:rPr lang="pl-PL" dirty="0"/>
            </a:br>
            <a:r>
              <a:rPr lang="pl-PL" dirty="0"/>
              <a:t>bez rozpoznania z uwagi na nie uzupełnienie przez Wnioskodawcę braków wniosku. </a:t>
            </a:r>
          </a:p>
          <a:p>
            <a:endParaRPr lang="pl-PL" dirty="0"/>
          </a:p>
          <a:p>
            <a:pPr lvl="0"/>
            <a:r>
              <a:rPr lang="pl-PL" dirty="0"/>
              <a:t>5. Dokonano kontroli nieruchomości, które są wyposażone w zbiorniki bezodpływowe </a:t>
            </a:r>
            <a:br>
              <a:rPr lang="pl-PL" dirty="0"/>
            </a:br>
            <a:r>
              <a:rPr lang="pl-PL" dirty="0"/>
              <a:t>w miejscowości Miejska Wieś, Olszewnik, Pierwągi, Piszewo i Zerbuń oraz wyrywkowo w innych miejscowościach położonych na terenie gminy Jeziorany. Kontrole te miały na celu ustalenie prawidłowości prowadzenia gospodarki ściekowej oraz posiadania umów na wywóz ww. nieczystości. W większości przypadków właściciele nieruchomości byli w posiadaniu stosownej umowy, właściciele nieruchomości, którzy nie posiadali stosownej umowy bądź dowodów wywozu nieczystości byli zobowiązani do usunięcia ww. nieprawidłowości, co też uczynili. Łącznie w 2025 r. przeprowadzono kontrolę  94 nieruchomości. 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901213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989046" y="459857"/>
            <a:ext cx="102823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b="1" dirty="0">
                <a:solidFill>
                  <a:prstClr val="black"/>
                </a:solidFill>
                <a:highlight>
                  <a:srgbClr val="FFFF00"/>
                </a:highlight>
              </a:rPr>
              <a:t>Ochrona zwierząt</a:t>
            </a:r>
          </a:p>
          <a:p>
            <a:r>
              <a:rPr lang="pl-PL" dirty="0"/>
              <a:t>Uchwałą Nr XII/69/2025 Rady Miejskiej w Jezioranach z dnia 28 marca 2025 roku został przyjęty „Program opieki nad zwierzętami bezdomnymi i zapobiegania bezdomności zwierząt oraz ich wyłapywania na terenie Gminy Jeziorany na rok 2025". </a:t>
            </a:r>
          </a:p>
          <a:p>
            <a:endParaRPr lang="pl-PL" dirty="0"/>
          </a:p>
          <a:p>
            <a:r>
              <a:rPr lang="pl-PL" dirty="0"/>
              <a:t>Do wykonania zadań w zakresie ochrony zwierząt gmina zawarła roczną umowę z Zakładem Wodociągów i Kanalizacji Sp. z o.o. w Jezioranach o wartości 59 500,00 zł. W miejscu tymczasowego przetrzymywania psów, które znajduje się pod nadzorem </a:t>
            </a:r>
            <a:r>
              <a:rPr lang="pl-PL" dirty="0" err="1"/>
              <a:t>ZWiK</a:t>
            </a:r>
            <a:r>
              <a:rPr lang="pl-PL" dirty="0"/>
              <a:t>, czasowo przebywało średnio 11 psów w ciągu miesiąca. Gmina realizowała zadanie polegające na poszukiwaniu właścicieli dla bezdomnych psów z przytuliska i w ramach współpracy wolontariatu zawarto 12 umów adopcyjnych z osobami fizycznymi. </a:t>
            </a:r>
          </a:p>
          <a:p>
            <a:endParaRPr lang="pl-PL" dirty="0"/>
          </a:p>
          <a:p>
            <a:r>
              <a:rPr lang="pl-PL" dirty="0"/>
              <a:t>Zapewnienie opieki bezdomnym zwierzętom z terenu gminy Jeziorany miejsc w schronisku było realizowane na podstawie zawartej umowy ze schroniskiem „Psi Raj" prowadzonym przez Warmińsko-Mazurskie Stowarzyszenie Obrońców Praw Zwierząt im. Św. Franciszka</a:t>
            </a:r>
            <a:br>
              <a:rPr lang="pl-PL" dirty="0"/>
            </a:br>
            <a:r>
              <a:rPr lang="pl-PL" dirty="0"/>
              <a:t> z Asyżu, ul. Plac Grunwaldzki 8, 14-400 Pasłęk. W schronisku przebywały średnio 2 psy.</a:t>
            </a:r>
            <a:br>
              <a:rPr lang="pl-PL" dirty="0"/>
            </a:br>
            <a:r>
              <a:rPr lang="pl-PL" dirty="0"/>
              <a:t>Roczny koszt utrzymywania psów w schronisku wyniósł 14 326,32 zł brutto.</a:t>
            </a:r>
          </a:p>
          <a:p>
            <a:r>
              <a:rPr lang="pl-PL" dirty="0"/>
              <a:t>Inne działania w zakresie ustawy o ochronie zwierząt obejmowały zakup karmy dla kotów wolno żyjących oraz leczenie rannych bezdomnych psów albo wolnożyjących kotów. </a:t>
            </a:r>
          </a:p>
          <a:p>
            <a:pPr lvl="0"/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035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989046" y="486182"/>
            <a:ext cx="102823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W 2025 roku Gmina Jeziorany wzięła udział w konkursie „Podaj łapę”. </a:t>
            </a:r>
          </a:p>
          <a:p>
            <a:r>
              <a:rPr lang="pl-PL" dirty="0"/>
              <a:t>Ze środków budżetu Województwa Warmińsko-Mazurskiego gmina otrzymała pomoc finansową w kwocie 10 000,00 zł w formie dotacji celowej na realizację zadania pod nazwą „Gmina Jeziorany walczy z bezdomnością zwierząt”. Głównym celem zadania było zapobieganie przyczynom bezdomności zwierząt poprzez:</a:t>
            </a:r>
          </a:p>
          <a:p>
            <a:pPr lvl="0"/>
            <a:r>
              <a:rPr lang="pl-PL" b="1" u="sng" dirty="0"/>
              <a:t>Kastrację i sterylizację kotów wolno żyjących oraz ich znakowanie i rejestrację.</a:t>
            </a:r>
            <a:endParaRPr lang="pl-PL" b="1" dirty="0"/>
          </a:p>
          <a:p>
            <a:r>
              <a:rPr lang="pl-PL" dirty="0"/>
              <a:t>     Od dnia 01.01.2025 r. do 30.11.2025 r. przeprowadzono 56 zabiegów sterylizacji/kastracji wraz ze znakowaniem i rejestracją kotów wolno żyjących na terenie gminy Jeziorany </a:t>
            </a:r>
          </a:p>
          <a:p>
            <a:pPr lvl="0"/>
            <a:r>
              <a:rPr lang="pl-PL" b="1" u="sng" dirty="0"/>
              <a:t>Kastrację i sterylizację zwierząt właścicielskich oraz ich znakowanie wraz z rejestracją.</a:t>
            </a:r>
            <a:endParaRPr lang="pl-PL" b="1" dirty="0"/>
          </a:p>
          <a:p>
            <a:r>
              <a:rPr lang="pl-PL" dirty="0"/>
              <a:t>    Od dnia 01.01.2025 r. do 30.11.2025 r. przeprowadzono 22 zabiegi sterylizacji/kastracji wraz ze znakowaniem i rejestracją zwierząt właścicielskich (oprócz tych zabiegów dodatkowo 3 koty właścicielskie zostały poddane znakowaniu i rejestracji).</a:t>
            </a:r>
          </a:p>
          <a:p>
            <a:pPr lvl="0"/>
            <a:r>
              <a:rPr lang="pl-PL" b="1" u="sng" dirty="0"/>
              <a:t>Przeprowadzenie kampanii edukacyjnej promującej odpowiedzialne zachowania wobec zwierząt.</a:t>
            </a:r>
            <a:endParaRPr lang="pl-PL" dirty="0"/>
          </a:p>
          <a:p>
            <a:endParaRPr lang="pl-PL" dirty="0"/>
          </a:p>
          <a:p>
            <a:pPr lvl="0"/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4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7E5ECA-099C-7D6C-F186-E002B1856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6021623-7280-2A52-2201-2050887BC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12" y="781057"/>
            <a:ext cx="74432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Dynamika zmian liczby ludności zameldowanej w  Gminie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Jeziorany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graphicFrame>
        <p:nvGraphicFramePr>
          <p:cNvPr id="4" name="Obiekt 3">
            <a:extLst>
              <a:ext uri="{FF2B5EF4-FFF2-40B4-BE49-F238E27FC236}">
                <a16:creationId xmlns:a16="http://schemas.microsoft.com/office/drawing/2014/main" xmlns="" id="{567765B3-BDB6-0D97-477D-2DB06D2DFF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1621213"/>
              </p:ext>
            </p:extLst>
          </p:nvPr>
        </p:nvGraphicFramePr>
        <p:xfrm>
          <a:off x="2267712" y="1463040"/>
          <a:ext cx="7690104" cy="43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Worksheet" r:id="rId4" imgW="5450296" imgH="3115326" progId="Excel.Sheet.8">
                  <p:embed/>
                </p:oleObj>
              </mc:Choice>
              <mc:Fallback>
                <p:oleObj name="Worksheet" r:id="rId4" imgW="5450296" imgH="3115326" progId="Excel.Sheet.8">
                  <p:embed/>
                  <p:pic>
                    <p:nvPicPr>
                      <p:cNvPr id="0" name="Wykres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12" y="1463040"/>
                        <a:ext cx="7690104" cy="4371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6958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989046" y="486182"/>
            <a:ext cx="102823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/>
              <a:t>Gospodarka odpadami</a:t>
            </a:r>
            <a:endParaRPr lang="pl-PL" dirty="0"/>
          </a:p>
          <a:p>
            <a:pPr algn="ctr"/>
            <a:r>
              <a:rPr lang="pl-PL" b="1" u="sng" dirty="0">
                <a:highlight>
                  <a:srgbClr val="FFFF00"/>
                </a:highlight>
              </a:rPr>
              <a:t>Osiągnięte poziomy recyklingu i ograniczenia masy odpadów biodegradowalnych</a:t>
            </a:r>
            <a:endParaRPr lang="pl-PL" b="1" dirty="0">
              <a:highlight>
                <a:srgbClr val="FFFF00"/>
              </a:highlight>
            </a:endParaRPr>
          </a:p>
          <a:p>
            <a:pPr lvl="0"/>
            <a:endParaRPr lang="pl-PL" dirty="0">
              <a:solidFill>
                <a:prstClr val="black"/>
              </a:solidFill>
            </a:endParaRPr>
          </a:p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719358"/>
              </p:ext>
            </p:extLst>
          </p:nvPr>
        </p:nvGraphicFramePr>
        <p:xfrm>
          <a:off x="2024744" y="1250302"/>
          <a:ext cx="8210937" cy="4684055"/>
        </p:xfrm>
        <a:graphic>
          <a:graphicData uri="http://schemas.openxmlformats.org/drawingml/2006/table">
            <a:tbl>
              <a:tblPr firstRow="1" firstCol="1" bandRow="1"/>
              <a:tblGrid>
                <a:gridCol w="2436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74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10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60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8092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Rodzaj poziomu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Wymagany poziom w 2025 r.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Osiągnięty poziom przez gminę</a:t>
                      </a:r>
                      <a:r>
                        <a:rPr lang="pl-PL" sz="1600" b="1" baseline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Jeziorany w 2025 r.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Uwagi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89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Osi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NewRoman"/>
                          <a:cs typeface="Times New Roman"/>
                        </a:rPr>
                        <a:t>ą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gni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NewRoman"/>
                          <a:cs typeface="Times New Roman"/>
                        </a:rPr>
                        <a:t>ę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ty poziom</a:t>
                      </a:r>
                      <a:r>
                        <a:rPr lang="pl-PL" sz="1400" baseline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ograniczenia masy odpadów komunalnych ulegaj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NewRoman"/>
                          <a:cs typeface="Times New Roman"/>
                        </a:rPr>
                        <a:t>ą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cych biodegradacji kierowanych do składowania</a:t>
                      </a:r>
                      <a:endParaRPr lang="pl-PL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35 % </a:t>
                      </a:r>
                      <a:b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 mniej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0,00 %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Poziom osiągnięty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4404"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Osiągnięty poziom</a:t>
                      </a:r>
                      <a:r>
                        <a:rPr lang="pl-PL" sz="1400" baseline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przygotowania do ponownego użycia </a:t>
                      </a:r>
                      <a:r>
                        <a:rPr lang="pl-PL" sz="1400" baseline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 recyklingu odpadów komunalnych</a:t>
                      </a:r>
                      <a:endParaRPr lang="pl-PL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55% i więcej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(w projekcie obniżenie do 50%) 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37,94 %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Poziom</a:t>
                      </a:r>
                      <a:r>
                        <a:rPr lang="pl-PL" sz="1600" b="1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l-PL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nieosiągnięty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47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Osiągnięty poziom składowania odpadów komunalnych</a:t>
                      </a:r>
                      <a:endParaRPr lang="pl-PL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30% </a:t>
                      </a:r>
                      <a:br>
                        <a:rPr lang="pl-PL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pl-PL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 mniej</a:t>
                      </a:r>
                      <a:endParaRPr lang="pl-P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baseline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0,00 %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Poziom osiągnięty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74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stosunek masy odpadów komunalnych przekazanych do termicznego przekształcania do odebranych i zebranych odpadów komunalnych</a:t>
                      </a:r>
                      <a:endParaRPr lang="pl-PL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Brak wymogów </a:t>
                      </a:r>
                      <a:b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za 2025 r.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l-P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21,52 %</a:t>
                      </a:r>
                      <a:endParaRPr lang="pl-P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Brak wymogów </a:t>
                      </a:r>
                      <a:b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pl-PL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za 2025 r.</a:t>
                      </a:r>
                      <a:endParaRPr lang="pl-P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92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E35E63F-FADB-E68D-E3AA-073DBCE6E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7A2CAFA-D8B0-3BCF-3282-E4F2EC983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26AB166A-23A4-A44D-6C9E-6EDE83C60064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D7463256-C46E-3EBB-2F3F-E9BD02D01C0B}"/>
              </a:ext>
            </a:extLst>
          </p:cNvPr>
          <p:cNvSpPr txBox="1"/>
          <p:nvPr/>
        </p:nvSpPr>
        <p:spPr>
          <a:xfrm>
            <a:off x="1261872" y="603504"/>
            <a:ext cx="96743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/>
              <a:t>Poziomy obliczono na podstawie danych zawartych w sprawozdaniach otrzymanych od podmiotów odbierających i zbierających odpady w 2025 r. </a:t>
            </a:r>
          </a:p>
          <a:p>
            <a:pPr algn="just"/>
            <a:endParaRPr lang="pl-PL" sz="2000" dirty="0"/>
          </a:p>
          <a:p>
            <a:pPr algn="just"/>
            <a:r>
              <a:rPr lang="pl-PL" sz="2000" dirty="0"/>
              <a:t>W 2025 r. mieszkańcy gminy Jeziorany wpłacili na rzecz opłaty za gospodarowanie odpadami komunalnymi kwotę </a:t>
            </a:r>
            <a:r>
              <a:rPr lang="pl-PL" sz="2000" b="1" dirty="0"/>
              <a:t>2 591 562,05 zł, </a:t>
            </a:r>
            <a:r>
              <a:rPr lang="pl-PL" sz="2000" dirty="0"/>
              <a:t>a łączne wydatki związane </a:t>
            </a:r>
            <a:br>
              <a:rPr lang="pl-PL" sz="2000" dirty="0"/>
            </a:br>
            <a:r>
              <a:rPr lang="pl-PL" sz="2000" dirty="0"/>
              <a:t>z systemem gospodarowania odpadami komunalnymi gminy Jeziorany wyniosły </a:t>
            </a:r>
            <a:br>
              <a:rPr lang="pl-PL" sz="2000" dirty="0"/>
            </a:br>
            <a:r>
              <a:rPr lang="pl-PL" sz="2000" b="1" dirty="0"/>
              <a:t>2 698 584,94 zł</a:t>
            </a:r>
            <a:r>
              <a:rPr lang="pl-PL" sz="2000" dirty="0"/>
              <a:t>. </a:t>
            </a:r>
          </a:p>
          <a:p>
            <a:pPr algn="just"/>
            <a:endParaRPr lang="pl-PL" sz="2000" dirty="0"/>
          </a:p>
          <a:p>
            <a:pPr algn="just"/>
            <a:r>
              <a:rPr lang="pl-PL" sz="2000" dirty="0"/>
              <a:t>Największe koszty generowały odbiór, transport i zagospodarowanie odpadów do instalacji ZGOK Olsztyn.</a:t>
            </a:r>
          </a:p>
          <a:p>
            <a:pPr algn="just"/>
            <a:r>
              <a:rPr lang="pl-PL" sz="2000" dirty="0"/>
              <a:t>Wydatki związane z funkcjonowaniem gospodarki odpadami w gminie Jeziorany </a:t>
            </a:r>
            <a:br>
              <a:rPr lang="pl-PL" sz="2000" dirty="0"/>
            </a:br>
            <a:r>
              <a:rPr lang="pl-PL" sz="2000" b="1" dirty="0"/>
              <a:t>w roku 2025 przewyższyły wpłaty mieszkańców gminy z tytułu opłaty za gospodarowanie odpadami komunalnymi o kwotę 107 022,89 zł.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159494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19673" y="419878"/>
            <a:ext cx="1014237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highlight>
                  <a:srgbClr val="FFFF00"/>
                </a:highlight>
                <a:cs typeface="Times New Roman" panose="02020603050405020304" pitchFamily="18" charset="0"/>
              </a:rPr>
              <a:t> Realizowane programy</a:t>
            </a:r>
          </a:p>
          <a:p>
            <a:pPr algn="just"/>
            <a:r>
              <a:rPr lang="pl-PL" dirty="0">
                <a:cs typeface="Times New Roman" panose="02020603050405020304" pitchFamily="18" charset="0"/>
              </a:rPr>
              <a:t>1. W 2025 r. w miesiącach czerwiec - wrzesień na terenie gminy Jeziorany kontynuowane było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zadanie pn. </a:t>
            </a:r>
            <a:r>
              <a:rPr lang="pl-PL" b="1" dirty="0">
                <a:cs typeface="Times New Roman" panose="02020603050405020304" pitchFamily="18" charset="0"/>
              </a:rPr>
              <a:t>„Poprawa walorów przyrodniczych i gospodarczych Gminy Jeziorany poprzez</a:t>
            </a:r>
            <a:br>
              <a:rPr lang="pl-PL" b="1" dirty="0">
                <a:cs typeface="Times New Roman" panose="02020603050405020304" pitchFamily="18" charset="0"/>
              </a:rPr>
            </a:br>
            <a:r>
              <a:rPr lang="pl-PL" b="1" dirty="0">
                <a:cs typeface="Times New Roman" panose="02020603050405020304" pitchFamily="18" charset="0"/>
              </a:rPr>
              <a:t>   zwalczanie barszczu Sosnowskiego (</a:t>
            </a:r>
            <a:r>
              <a:rPr lang="pl-PL" b="1" dirty="0" err="1">
                <a:cs typeface="Times New Roman" panose="02020603050405020304" pitchFamily="18" charset="0"/>
              </a:rPr>
              <a:t>Herakleum</a:t>
            </a:r>
            <a:r>
              <a:rPr lang="pl-PL" b="1" dirty="0">
                <a:cs typeface="Times New Roman" panose="02020603050405020304" pitchFamily="18" charset="0"/>
              </a:rPr>
              <a:t> </a:t>
            </a:r>
            <a:r>
              <a:rPr lang="pl-PL" b="1" dirty="0" err="1">
                <a:cs typeface="Times New Roman" panose="02020603050405020304" pitchFamily="18" charset="0"/>
              </a:rPr>
              <a:t>Sosnowsky</a:t>
            </a:r>
            <a:r>
              <a:rPr lang="pl-PL" b="1" dirty="0">
                <a:cs typeface="Times New Roman" panose="02020603050405020304" pitchFamily="18" charset="0"/>
              </a:rPr>
              <a:t>)</a:t>
            </a:r>
            <a:r>
              <a:rPr lang="pl-PL" dirty="0">
                <a:cs typeface="Times New Roman" panose="02020603050405020304" pitchFamily="18" charset="0"/>
              </a:rPr>
              <a:t>”. </a:t>
            </a:r>
            <a:r>
              <a:rPr lang="pl-PL" dirty="0" smtClean="0">
                <a:cs typeface="Times New Roman" panose="02020603050405020304" pitchFamily="18" charset="0"/>
              </a:rPr>
              <a:t/>
            </a:r>
            <a:br>
              <a:rPr lang="pl-PL" dirty="0" smtClean="0">
                <a:cs typeface="Times New Roman" panose="02020603050405020304" pitchFamily="18" charset="0"/>
              </a:rPr>
            </a:br>
            <a:r>
              <a:rPr lang="pl-PL" dirty="0" smtClean="0">
                <a:cs typeface="Times New Roman" panose="02020603050405020304" pitchFamily="18" charset="0"/>
              </a:rPr>
              <a:t>   Obszar objęty</a:t>
            </a:r>
            <a:r>
              <a:rPr lang="pl-PL" dirty="0">
                <a:cs typeface="Times New Roman" panose="02020603050405020304" pitchFamily="18" charset="0"/>
              </a:rPr>
              <a:t> </a:t>
            </a:r>
            <a:r>
              <a:rPr lang="pl-PL" dirty="0" smtClean="0">
                <a:cs typeface="Times New Roman" panose="02020603050405020304" pitchFamily="18" charset="0"/>
              </a:rPr>
              <a:t>przedsięwzięciem obejmował </a:t>
            </a:r>
            <a:r>
              <a:rPr lang="pl-PL" dirty="0">
                <a:cs typeface="Times New Roman" panose="02020603050405020304" pitchFamily="18" charset="0"/>
              </a:rPr>
              <a:t>miejscowości: Tłokowo, Wilkiejmy, Modliny, Lekity</a:t>
            </a:r>
            <a:r>
              <a:rPr lang="pl-PL" dirty="0" smtClean="0">
                <a:cs typeface="Times New Roman" panose="02020603050405020304" pitchFamily="18" charset="0"/>
              </a:rPr>
              <a:t>,</a:t>
            </a:r>
            <a:br>
              <a:rPr lang="pl-PL" dirty="0" smtClean="0">
                <a:cs typeface="Times New Roman" panose="02020603050405020304" pitchFamily="18" charset="0"/>
              </a:rPr>
            </a:br>
            <a:r>
              <a:rPr lang="pl-PL" dirty="0" smtClean="0">
                <a:cs typeface="Times New Roman" panose="02020603050405020304" pitchFamily="18" charset="0"/>
              </a:rPr>
              <a:t>    </a:t>
            </a:r>
            <a:r>
              <a:rPr lang="pl-PL" dirty="0">
                <a:cs typeface="Times New Roman" panose="02020603050405020304" pitchFamily="18" charset="0"/>
              </a:rPr>
              <a:t>Wójtówko, Kalis</a:t>
            </a:r>
            <a:r>
              <a:rPr lang="pl-PL" dirty="0" smtClean="0">
                <a:cs typeface="Times New Roman" panose="02020603050405020304" pitchFamily="18" charset="0"/>
              </a:rPr>
              <a:t>,  </a:t>
            </a:r>
            <a:r>
              <a:rPr lang="pl-PL" dirty="0">
                <a:cs typeface="Times New Roman" panose="02020603050405020304" pitchFamily="18" charset="0"/>
              </a:rPr>
              <a:t>Ustnik, </a:t>
            </a:r>
            <a:r>
              <a:rPr lang="pl-PL" dirty="0" err="1">
                <a:cs typeface="Times New Roman" panose="02020603050405020304" pitchFamily="18" charset="0"/>
              </a:rPr>
              <a:t>Potryty</a:t>
            </a:r>
            <a:r>
              <a:rPr lang="pl-PL" dirty="0">
                <a:cs typeface="Times New Roman" panose="02020603050405020304" pitchFamily="18" charset="0"/>
              </a:rPr>
              <a:t>. </a:t>
            </a:r>
            <a:r>
              <a:rPr lang="pl-PL" dirty="0" smtClean="0">
                <a:cs typeface="Times New Roman" panose="02020603050405020304" pitchFamily="18" charset="0"/>
              </a:rPr>
              <a:t>Do </a:t>
            </a:r>
            <a:r>
              <a:rPr lang="pl-PL" dirty="0">
                <a:cs typeface="Times New Roman" panose="02020603050405020304" pitchFamily="18" charset="0"/>
              </a:rPr>
              <a:t>zwalczania barszczu Sosnowskiego  stosowano  </a:t>
            </a:r>
            <a:r>
              <a:rPr lang="pl-PL" dirty="0" smtClean="0">
                <a:cs typeface="Times New Roman" panose="02020603050405020304" pitchFamily="18" charset="0"/>
              </a:rPr>
              <a:t>metodę</a:t>
            </a:r>
            <a:br>
              <a:rPr lang="pl-PL" dirty="0" smtClean="0">
                <a:cs typeface="Times New Roman" panose="02020603050405020304" pitchFamily="18" charset="0"/>
              </a:rPr>
            </a:br>
            <a:r>
              <a:rPr lang="pl-PL" dirty="0" smtClean="0">
                <a:cs typeface="Times New Roman" panose="02020603050405020304" pitchFamily="18" charset="0"/>
              </a:rPr>
              <a:t>    </a:t>
            </a:r>
            <a:r>
              <a:rPr lang="pl-PL" dirty="0">
                <a:cs typeface="Times New Roman" panose="02020603050405020304" pitchFamily="18" charset="0"/>
              </a:rPr>
              <a:t>mechaniczną, tj. wykaszanie </a:t>
            </a:r>
            <a:r>
              <a:rPr lang="pl-PL" dirty="0" smtClean="0">
                <a:cs typeface="Times New Roman" panose="02020603050405020304" pitchFamily="18" charset="0"/>
              </a:rPr>
              <a:t>terenów </a:t>
            </a:r>
            <a:r>
              <a:rPr lang="pl-PL" dirty="0">
                <a:cs typeface="Times New Roman" panose="02020603050405020304" pitchFamily="18" charset="0"/>
              </a:rPr>
              <a:t>porośniętych barszczem.  </a:t>
            </a:r>
          </a:p>
          <a:p>
            <a:pPr algn="just"/>
            <a:endParaRPr lang="pl-PL" dirty="0"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cs typeface="Times New Roman" panose="02020603050405020304" pitchFamily="18" charset="0"/>
              </a:rPr>
              <a:t>2. W 2025 roku kontynuowano realizację programu priorytetowego „Ciepłe Mieszkanie”,   w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ramach umowy podpisanej w dniu 06.03.2024 r. pomiędzy Gminą Jeziorany  a Wojewódzkim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Funduszem  Ochrony Środowiska i Gospodarki Wodnej w Olsztynie. Program miał na celu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wspomóc właścicieli  lokali mieszalnych w budynkach wielorodzinnych zlokalizowanych na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terenie gminy Jeziorany w wymianie starych, nieefektywnych źródeł  ciepła na nowe.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W 2025 roku złożono 20 wniosków i podpisano 20 umów z beneficjentami  końcowymi. 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Program „Ciepłe Mieszkanie zakończył się 31.12.2025 r.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 W trakcie trwania Programu (od 20.05.2024 r. do 31.12.2025 r.) łączni zrealizowanych 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zostało 36 przedsięwzięć, a kwota dofinansowania wymiany nieefektywnych źródeł ciepła</a:t>
            </a:r>
            <a:br>
              <a:rPr lang="pl-PL" dirty="0">
                <a:cs typeface="Times New Roman" panose="02020603050405020304" pitchFamily="18" charset="0"/>
              </a:rPr>
            </a:br>
            <a:r>
              <a:rPr lang="pl-PL" dirty="0">
                <a:cs typeface="Times New Roman" panose="02020603050405020304" pitchFamily="18" charset="0"/>
              </a:rPr>
              <a:t>   wyniosła  670 743,74 zł.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0088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19673" y="419878"/>
            <a:ext cx="101423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highlight>
                  <a:srgbClr val="FFFF00"/>
                </a:highlight>
              </a:rPr>
              <a:t>Polityka społeczna</a:t>
            </a:r>
          </a:p>
          <a:p>
            <a:r>
              <a:rPr lang="pl-PL" b="1" dirty="0"/>
              <a:t/>
            </a:r>
            <a:br>
              <a:rPr lang="pl-PL" b="1" dirty="0"/>
            </a:br>
            <a:r>
              <a:rPr lang="pl-PL" dirty="0">
                <a:ea typeface="Times New Roman" panose="02020603050405020304" pitchFamily="18" charset="0"/>
              </a:rPr>
              <a:t>W ramach polityki społecznej realizowane są gminne programy przyjęte Uchwałami Rady Miejskiej:</a:t>
            </a:r>
          </a:p>
          <a:p>
            <a:pPr marL="342900" indent="-342900">
              <a:buAutoNum type="arabicPeriod"/>
            </a:pPr>
            <a:r>
              <a:rPr lang="pl-PL" b="1" dirty="0"/>
              <a:t>Gminny Program Profilaktyki i Rozwiązywania Problemów Alkoholowych oraz Przeciwdziałania Narkomanii przyjęty na lata 2025-2027</a:t>
            </a:r>
          </a:p>
          <a:p>
            <a:r>
              <a:rPr lang="pl-PL" dirty="0"/>
              <a:t>Program realizowany był przez Gminną Komisję Rozwiązywania Problemów Alkoholowych działającą przy Miejskim Ośrodku Pomocy Społecznej w Jezioranach między innymi poprzez Punkt </a:t>
            </a:r>
            <a:r>
              <a:rPr lang="pl-PL" dirty="0" err="1"/>
              <a:t>konsultacyjno</a:t>
            </a:r>
            <a:r>
              <a:rPr lang="pl-PL" dirty="0"/>
              <a:t> – profilaktyczny.</a:t>
            </a:r>
          </a:p>
          <a:p>
            <a:r>
              <a:rPr lang="pl-PL" dirty="0"/>
              <a:t>W Punkcie </a:t>
            </a:r>
            <a:r>
              <a:rPr lang="pl-PL" dirty="0" err="1"/>
              <a:t>konsultacyjno</a:t>
            </a:r>
            <a:r>
              <a:rPr lang="pl-PL" dirty="0"/>
              <a:t> – profilaktycznym ds. alkoholizmu, narkomanii i przemocy w rodzinie  pracują specjaliści:  prawnik, psycholog oraz terapeuta uzależnień:</a:t>
            </a:r>
          </a:p>
          <a:p>
            <a:pPr lvl="0"/>
            <a:r>
              <a:rPr lang="pl-PL" dirty="0"/>
              <a:t>Poradnictwo prawne -  udzielono 20 osobom – 20 porad. </a:t>
            </a:r>
          </a:p>
          <a:p>
            <a:pPr lvl="0"/>
            <a:r>
              <a:rPr lang="pl-PL" dirty="0"/>
              <a:t>Terapeuta uzależnień - 38 osobom udzielono  (uzależnionym i współuzależnionym) 76 porad, konsultacji oraz wsparcia.</a:t>
            </a:r>
          </a:p>
          <a:p>
            <a:pPr lvl="0"/>
            <a:r>
              <a:rPr lang="pl-PL" dirty="0"/>
              <a:t>Psycholog - </a:t>
            </a:r>
            <a:r>
              <a:rPr lang="pl-PL" dirty="0" smtClean="0"/>
              <a:t>60 </a:t>
            </a:r>
            <a:r>
              <a:rPr lang="pl-PL" dirty="0"/>
              <a:t>osobom (w tym dzieciom</a:t>
            </a:r>
            <a:r>
              <a:rPr lang="pl-PL" dirty="0"/>
              <a:t>) udzielono </a:t>
            </a:r>
            <a:r>
              <a:rPr lang="pl-PL" dirty="0" smtClean="0"/>
              <a:t> </a:t>
            </a:r>
            <a:r>
              <a:rPr lang="pl-PL" dirty="0"/>
              <a:t>80 </a:t>
            </a:r>
            <a:r>
              <a:rPr lang="pl-PL" dirty="0" smtClean="0"/>
              <a:t>konsultacji .</a:t>
            </a:r>
            <a:endParaRPr lang="pl-PL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425271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811763" y="466532"/>
            <a:ext cx="1045961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Gminny Program Przeciwdziałania Przemocy Domowej i Ochrony Osób Doznających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   Przemocy Domowej w Gminie Jeziorany na lata 2024-2030 </a:t>
            </a:r>
          </a:p>
          <a:p>
            <a:pPr algn="just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Zadania Programu realizuje Zespół Interdyscyplinarny ds. Przeciwdziałania Przemocy w Rodzinie składający się między innymi z przedstawicieli pomocy społecznej, Gminnej Komisji Rozwiązywania Problemów Alkoholowych, policji, oświaty, ochrony zdrowia, kuratorów sądowych i organizacji pozarządowych.</a:t>
            </a:r>
          </a:p>
          <a:p>
            <a:pPr algn="just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Do realizacji powyższych zadań służą środki własne z budżetu Gminy, w tym z koncesji na sprzedaż wyrobów alkoholowych oraz środki zewnętrzne, pozyskane na realizację programów. </a:t>
            </a:r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pl-PL" b="1" dirty="0">
              <a:ea typeface="Times New Roman" panose="02020603050405020304" pitchFamily="18" charset="0"/>
            </a:endParaRP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3. Gminny Program Wspierania Rodziny dla Gminy Jeziorany na lata 2025 - 2027</a:t>
            </a:r>
          </a:p>
          <a:p>
            <a:pPr algn="just"/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Realizatorem programu jest Miejski Ośrodek Pomocy Społecznej w Jezioranach we współpracy: ze szkołami i przedszkolami działającymi na terenie Gminy Jeziorany, Urzędem Miejskim w Jezioranach, Posterunkiem Policji  w Jezioranach Komisariatu Policji W Biskupcu, Zespołem Kuratorskiej Służby Sądowej przy Sądach Rejonowych, Gminnym Zespołem Interdyscyplinarnym ds. przeciwdziałania przemocy w rodzinie, Gminną Komisją Rozwiązywania Problemów Alkoholowych, Powiatowym Centrum Pomocy Rodzinie w Olsztynie, Zakładem Opieki Zdrowotnej w Jezioranach, Centrum Usług Wspólnych, Ośrodkiem Sportu i Rekreacji w Jezioranach, organizacjami pozarządowymi i Parafiami z terenu Gminy Jeziorany.</a:t>
            </a:r>
          </a:p>
          <a:p>
            <a:pPr algn="just"/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Głównym celem  jest  stworzenie optymalnych warunków do wychowywania dzieci w środowisku rodziny biologicznej oraz wspieranie rodzin dysfunkcyjnych w prawidłowym wypełnianiu obowiązków opiekuńczo wychowawczych.</a:t>
            </a:r>
          </a:p>
          <a:p>
            <a:endParaRPr lang="pl-PL" b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820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766042" y="493776"/>
            <a:ext cx="10682245" cy="6713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4. Wieloletni program osłonowy w zakresie dożywiania "Posiłek w szkole i w domu” na lata 2024 - 2028 </a:t>
            </a:r>
          </a:p>
          <a:p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Celem programu jest ograniczenie zjawiska niedożywienia dzieci i młodzieży z rodzin o niskich dochodach lub znajdujących się w trudnej sytuacji.</a:t>
            </a:r>
          </a:p>
          <a:p>
            <a:r>
              <a:rPr lang="pl-PL" dirty="0"/>
              <a:t>Wieloletnim programem rządowym pomocy państwa w zakresie dożywiania zostało objętych </a:t>
            </a:r>
            <a:br>
              <a:rPr lang="pl-PL" dirty="0"/>
            </a:br>
            <a:r>
              <a:rPr lang="pl-PL" dirty="0"/>
              <a:t>w  2025 roku 188</a:t>
            </a:r>
            <a:r>
              <a:rPr lang="pl-PL" b="1" dirty="0"/>
              <a:t> </a:t>
            </a:r>
            <a:r>
              <a:rPr lang="pl-PL" dirty="0"/>
              <a:t>osób na łączną kwotę w wysokości 252 000,00 zł. </a:t>
            </a:r>
            <a:br>
              <a:rPr lang="pl-PL" dirty="0"/>
            </a:br>
            <a:r>
              <a:rPr lang="pl-PL" dirty="0"/>
              <a:t>Kwota dofinansowania z budżetu państwa 200 000,00 zł, środki własne gminy w kwocie 50 000,00 zł oraz  darowizna w kwocie  2 000 zł.  </a:t>
            </a:r>
          </a:p>
          <a:p>
            <a:endParaRPr lang="pl-PL" b="1" dirty="0">
              <a:ea typeface="Times New Roman" panose="02020603050405020304" pitchFamily="18" charset="0"/>
            </a:endParaRPr>
          </a:p>
          <a:p>
            <a:r>
              <a:rPr lang="pl-PL" b="1" dirty="0">
                <a:ea typeface="Times New Roman" panose="02020603050405020304" pitchFamily="18" charset="0"/>
              </a:rPr>
              <a:t>5.</a:t>
            </a:r>
            <a:r>
              <a:rPr lang="pl-PL" b="1" dirty="0"/>
              <a:t> Program współpracy gminy Jeziorany z organizacjami pozarządowymi oraz podmiotami, </a:t>
            </a:r>
            <a:br>
              <a:rPr lang="pl-PL" b="1" dirty="0"/>
            </a:br>
            <a:r>
              <a:rPr lang="pl-PL" b="1" dirty="0"/>
              <a:t>o których mowa w art. 3 ust. 3 ustawy z dnia 24 kwietnia 2003 r. o działalności pożytku publicznego i o wolontariacie na 2025 rok </a:t>
            </a:r>
          </a:p>
          <a:p>
            <a:r>
              <a:rPr lang="pl-PL" dirty="0"/>
              <a:t>Głównym celem współpracy z organizacjami pozarządowymi jest poprawa jakości życia oraz pełniejsze zaspokajanie potrzeb społecznych mieszkańców gminy poprzez stwarzanie im możliwości i warunków do uczestnictwa w życiu publicznym.</a:t>
            </a:r>
          </a:p>
          <a:p>
            <a:r>
              <a:rPr lang="pl-PL" b="1" u="sng" dirty="0"/>
              <a:t>W 2025 r. zostały przyznane dotacje na realizację priorytetowych zadań publicznych:</a:t>
            </a:r>
            <a:endParaRPr lang="pl-PL" b="1" dirty="0"/>
          </a:p>
          <a:p>
            <a:r>
              <a:rPr lang="pl-PL" dirty="0"/>
              <a:t>- </a:t>
            </a:r>
            <a:r>
              <a:rPr lang="pl-PL" b="1" dirty="0">
                <a:solidFill>
                  <a:srgbClr val="0070C0"/>
                </a:solidFill>
              </a:rPr>
              <a:t>w zakresie ochrony zdrowia </a:t>
            </a:r>
            <a:r>
              <a:rPr lang="pl-PL" dirty="0"/>
              <a:t>- profilaktyka i rozwiązywania problemów alkoholowych  - dotacje</a:t>
            </a:r>
            <a:br>
              <a:rPr lang="pl-PL" dirty="0"/>
            </a:br>
            <a:r>
              <a:rPr lang="pl-PL" dirty="0"/>
              <a:t>   otrzymało 5 stowarzyszeń ( na 6 projektów ) w łącznej   kwocie 20 000 zł,</a:t>
            </a:r>
          </a:p>
          <a:p>
            <a:r>
              <a:rPr lang="pl-PL" b="1" dirty="0">
                <a:solidFill>
                  <a:srgbClr val="0070C0"/>
                </a:solidFill>
              </a:rPr>
              <a:t>-  w zakresie kultury fizycznej i sportu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/>
              <a:t>– dotacje otrzymały 4 stowarzyszenia (na 6 projektów) w łącznej</a:t>
            </a:r>
            <a:br>
              <a:rPr lang="pl-PL" dirty="0"/>
            </a:br>
            <a:r>
              <a:rPr lang="pl-PL" dirty="0"/>
              <a:t>   kwocie   60 000 zł</a:t>
            </a:r>
            <a:r>
              <a:rPr lang="pl-PL" b="1" dirty="0"/>
              <a:t>, </a:t>
            </a:r>
          </a:p>
          <a:p>
            <a:r>
              <a:rPr lang="pl-PL" b="1" dirty="0">
                <a:solidFill>
                  <a:srgbClr val="0070C0"/>
                </a:solidFill>
              </a:rPr>
              <a:t>- w zakresie rozwoju turystyki poprzez prowadzenie Informacji Turystycznej </a:t>
            </a:r>
            <a:r>
              <a:rPr lang="pl-PL" dirty="0"/>
              <a:t>– dotację otrzymało </a:t>
            </a:r>
            <a:br>
              <a:rPr lang="pl-PL" dirty="0"/>
            </a:br>
            <a:r>
              <a:rPr lang="pl-PL" dirty="0"/>
              <a:t>   1 stowarzyszenie  - 25 000 zł.  </a:t>
            </a:r>
          </a:p>
          <a:p>
            <a:endParaRPr lang="pl-PL" dirty="0"/>
          </a:p>
          <a:p>
            <a:endParaRPr lang="pl-PL" b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95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A21451-9B11-49EA-CAAA-F1C3FD4E1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D291D8-F6C3-9DC2-98FD-3D432192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30C191E-CF6E-815A-FE09-7F5617C0D772}"/>
              </a:ext>
            </a:extLst>
          </p:cNvPr>
          <p:cNvSpPr txBox="1"/>
          <p:nvPr/>
        </p:nvSpPr>
        <p:spPr>
          <a:xfrm rot="18721117">
            <a:off x="437427" y="2276314"/>
            <a:ext cx="10213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dirty="0"/>
          </a:p>
          <a:p>
            <a:pPr algn="ctr"/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926040" y="147744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811763" y="466532"/>
            <a:ext cx="1045961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</a:rPr>
              <a:t>Bezpieczeństwo publiczne i ochrona przeciwpożarowa</a:t>
            </a:r>
            <a:endParaRPr lang="pl-PL" sz="2000" dirty="0">
              <a:highlight>
                <a:srgbClr val="FFFF00"/>
              </a:highlight>
            </a:endParaRPr>
          </a:p>
          <a:p>
            <a:r>
              <a:rPr lang="pl-PL" sz="2000" dirty="0"/>
              <a:t>Na terenie miasta i gminy Jeziorany działa  6  jednostek Ochotniczych Straży Pożarnych  typu „S”, wyposażonych w samochody gaśnicze:</a:t>
            </a:r>
          </a:p>
          <a:p>
            <a:r>
              <a:rPr lang="pl-PL" sz="2000" dirty="0"/>
              <a:t>OSP Jeziorany, OSP Radostowo, OSP Wojtówko, OSP Franknowo, OSP </a:t>
            </a:r>
            <a:r>
              <a:rPr lang="pl-PL" sz="2000" dirty="0" err="1"/>
              <a:t>Potryty</a:t>
            </a:r>
            <a:r>
              <a:rPr lang="pl-PL" sz="2000" dirty="0"/>
              <a:t>, OSP Derc.</a:t>
            </a:r>
            <a:endParaRPr lang="pl-PL" sz="2000" b="1" dirty="0"/>
          </a:p>
          <a:p>
            <a:pPr algn="just">
              <a:buNone/>
            </a:pPr>
            <a:endParaRPr lang="pl-PL" sz="1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l-PL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W  strukturach  Krajowego Systemu  Ratowniczo-Gaśniczego działają dwie jednostki  -  OSP Jeziorany i OSP Radostowo.</a:t>
            </a:r>
          </a:p>
          <a:p>
            <a:pPr>
              <a:buNone/>
            </a:pPr>
            <a:endParaRPr lang="pl-PL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r>
              <a:rPr lang="pl-PL" sz="2000" dirty="0"/>
              <a:t>W Ochotniczych Strażach Pożarnych  zrzeszonych  jest 157  czynnych członków, w tym  26 kobiet.</a:t>
            </a:r>
            <a:endParaRPr lang="pl-PL" sz="2000" b="1" dirty="0"/>
          </a:p>
          <a:p>
            <a:r>
              <a:rPr lang="pl-PL" sz="2000" dirty="0"/>
              <a:t>W jednostkach Ochotniczych Straży Pożarnych  działają  Młodzieżowe Drużyny Pożarnicze, które liczą 74 członków.</a:t>
            </a:r>
          </a:p>
          <a:p>
            <a:endParaRPr lang="pl-PL" sz="2000" b="1" dirty="0"/>
          </a:p>
          <a:p>
            <a:r>
              <a:rPr lang="pl-PL" sz="2000" dirty="0"/>
              <a:t>Udział w akcjach ratowniczo-gaśniczych OSP z gminy Jeziorany  na terenie gminy Jeziorany  w roku 2025  to </a:t>
            </a:r>
            <a:r>
              <a:rPr lang="pl-PL" sz="2000" b="1" dirty="0"/>
              <a:t>195 zdarzeń</a:t>
            </a:r>
            <a:r>
              <a:rPr lang="pl-PL" sz="2000" dirty="0"/>
              <a:t> w tym:</a:t>
            </a:r>
            <a:endParaRPr lang="pl-PL" sz="2000" b="1" dirty="0"/>
          </a:p>
          <a:p>
            <a:r>
              <a:rPr lang="pl-PL" sz="2000" dirty="0"/>
              <a:t>-   84  pożary,</a:t>
            </a:r>
            <a:endParaRPr lang="pl-PL" sz="2000" b="1" dirty="0"/>
          </a:p>
          <a:p>
            <a:r>
              <a:rPr lang="pl-PL" sz="2000" dirty="0"/>
              <a:t>-   99  miejscowe zagrożenia,</a:t>
            </a:r>
            <a:endParaRPr lang="pl-PL" sz="2000" b="1" dirty="0"/>
          </a:p>
          <a:p>
            <a:r>
              <a:rPr lang="pl-PL" sz="2000" dirty="0"/>
              <a:t>-   12  alarm fałszywy.</a:t>
            </a:r>
            <a:endParaRPr lang="pl-PL" sz="2000" b="1" dirty="0"/>
          </a:p>
          <a:p>
            <a:pPr>
              <a:buNone/>
            </a:pPr>
            <a:endParaRPr lang="pl-PL" sz="2400" b="1" dirty="0">
              <a:ea typeface="Times New Roman" panose="02020603050405020304" pitchFamily="18" charset="0"/>
            </a:endParaRPr>
          </a:p>
          <a:p>
            <a:endParaRPr lang="pl-PL" dirty="0"/>
          </a:p>
          <a:p>
            <a:endParaRPr lang="pl-PL" b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217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711831-8947-8ECC-A908-C80463F00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910C7E7-A9F1-0B1C-097A-93447442D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3FA2134E-3040-BCDC-88D0-A1F4783012D8}"/>
              </a:ext>
            </a:extLst>
          </p:cNvPr>
          <p:cNvSpPr txBox="1"/>
          <p:nvPr/>
        </p:nvSpPr>
        <p:spPr>
          <a:xfrm>
            <a:off x="1389888" y="466345"/>
            <a:ext cx="9866376" cy="5259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pl-PL" sz="20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Dynamika zmian:</a:t>
            </a:r>
            <a:br>
              <a:rPr lang="pl-PL" sz="20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2000" b="1" dirty="0">
                <a:effectLst/>
                <a:highlight>
                  <a:srgbClr val="FFFF00"/>
                </a:highlight>
                <a:latin typeface="Palatino Linotype" panose="02040502050505030304" pitchFamily="18" charset="0"/>
                <a:ea typeface="Times New Roman" panose="02020603050405020304" pitchFamily="18" charset="0"/>
              </a:rPr>
              <a:t>   w Urzędzie  Stanu Cywilnego w Jezioranach </a:t>
            </a:r>
            <a:endParaRPr lang="pl-PL" sz="20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porządzono 9 transkrypcji aktów urodzeń. 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porządzono  59 aktów małżeństw (w  tym: 22 dot. ślubów konkordatowych; </a:t>
            </a:r>
            <a:b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transkrypcji, 32 śluby cywilne z czego 19 ślubów odbyło się poza urzędem).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porządzono 30 aktów zgonu w tym 3 transkrypcje.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ydano: 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1062 odpisów aktów stanu cywilnego,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43 zaświadczenia dotyczące spraw z zakresu stanu cywilnego.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W dniu 9 kwietnia 2025 r. zorganizowano Jubileusz 50-lecia pożycia małżeńskiego, </a:t>
            </a:r>
            <a:b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na którym 11 par z naszej gminy zostało odznaczonych Medalami za Długoletnie Pożycie</a:t>
            </a:r>
            <a:b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Małżeńskie</a:t>
            </a: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214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D8DD871-5484-0E58-0634-FD7338A0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FE7F41C-5699-74FA-8D0D-F6534B3B2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C0947BA7-94B7-D4B4-7CDB-EEBBD7143465}"/>
              </a:ext>
            </a:extLst>
          </p:cNvPr>
          <p:cNvSpPr txBox="1"/>
          <p:nvPr/>
        </p:nvSpPr>
        <p:spPr>
          <a:xfrm>
            <a:off x="1389888" y="466345"/>
            <a:ext cx="9866376" cy="599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/>
              <a:t/>
            </a:r>
            <a:br>
              <a:rPr lang="pl-PL" b="1" dirty="0"/>
            </a:br>
            <a:r>
              <a:rPr lang="pl-PL" b="1" dirty="0">
                <a:highlight>
                  <a:srgbClr val="FFFF00"/>
                </a:highlight>
              </a:rPr>
              <a:t> </a:t>
            </a:r>
            <a:r>
              <a:rPr lang="pl-PL" sz="2000" b="1" dirty="0">
                <a:highlight>
                  <a:srgbClr val="FFFF00"/>
                </a:highlight>
              </a:rPr>
              <a:t>Ewidencja ludności</a:t>
            </a:r>
            <a:endParaRPr lang="pl-PL" sz="2000" dirty="0"/>
          </a:p>
          <a:p>
            <a:pPr marL="457200" lvl="0" indent="-457200" algn="just">
              <a:buAutoNum type="arabicPeriod"/>
            </a:pPr>
            <a:r>
              <a:rPr lang="pl-PL" sz="2000" dirty="0"/>
              <a:t>Zrealizowano 284 wnioski o zameldowanie i wymeldowanie z pobytu stałego </a:t>
            </a:r>
            <a:br>
              <a:rPr lang="pl-PL" sz="2000" dirty="0"/>
            </a:br>
            <a:r>
              <a:rPr lang="pl-PL" sz="2000" dirty="0"/>
              <a:t>i czasowego.  </a:t>
            </a:r>
          </a:p>
          <a:p>
            <a:pPr marL="457200" lvl="0" indent="-457200" algn="just">
              <a:buAutoNum type="arabicPeriod"/>
            </a:pPr>
            <a:r>
              <a:rPr lang="pl-PL" sz="2000" dirty="0"/>
              <a:t>Zrealizowano 182 wnioski o zastrzeżenie i cofnięcie zastrzeżenia nr PESEL. </a:t>
            </a:r>
          </a:p>
          <a:p>
            <a:pPr marL="457200" lvl="0" indent="-457200" algn="just">
              <a:buAutoNum type="arabicPeriod"/>
            </a:pPr>
            <a:r>
              <a:rPr lang="pl-PL" sz="2000" dirty="0"/>
              <a:t>Przeprowadzono 9 postępowań administracyjnych o wymeldowanie z pobytu stałego.</a:t>
            </a:r>
          </a:p>
          <a:p>
            <a:pPr marL="457200" lvl="0" indent="-457200" algn="just">
              <a:buAutoNum type="arabicPeriod"/>
            </a:pPr>
            <a:r>
              <a:rPr lang="pl-PL" sz="2000" dirty="0"/>
              <a:t>Wydano 123 zaświadczenia z rejestru mieszkańców.</a:t>
            </a:r>
          </a:p>
          <a:p>
            <a:pPr marL="457200" lvl="0" indent="-457200" algn="just">
              <a:buAutoNum type="arabicPeriod"/>
            </a:pPr>
            <a:r>
              <a:rPr lang="pl-PL" sz="2000" dirty="0"/>
              <a:t>Zrealizowano 140 wniosków o udostępnienie danych z rejestru mieszkańców, rejestru PESEL i rejestru dowodów osobistych.</a:t>
            </a:r>
          </a:p>
          <a:p>
            <a:pPr lvl="0" algn="just"/>
            <a:endParaRPr lang="pl-PL" sz="2000" dirty="0"/>
          </a:p>
          <a:p>
            <a:pPr algn="just"/>
            <a:r>
              <a:rPr lang="pl-PL" sz="2000" dirty="0"/>
              <a:t>Dowody osobiste:</a:t>
            </a:r>
          </a:p>
          <a:p>
            <a:pPr lvl="0" algn="just"/>
            <a:r>
              <a:rPr lang="pl-PL" sz="2000" dirty="0"/>
              <a:t>a) przyjęto 724 wnioski o wydanie dowodu osobistego,</a:t>
            </a:r>
          </a:p>
          <a:p>
            <a:pPr lvl="0" algn="just"/>
            <a:r>
              <a:rPr lang="pl-PL" sz="2000" dirty="0"/>
              <a:t>b) wydano 726 dowodów osobistych,</a:t>
            </a:r>
          </a:p>
          <a:p>
            <a:pPr lvl="0" algn="just"/>
            <a:r>
              <a:rPr lang="pl-PL" sz="2000" dirty="0"/>
              <a:t>c) przyjęto 64 zgłoszenia o utracie lub uszkodzeniu dowodu osobistego,</a:t>
            </a:r>
          </a:p>
          <a:p>
            <a:pPr lvl="0" algn="just"/>
            <a:r>
              <a:rPr lang="pl-PL" sz="2000" dirty="0"/>
              <a:t>d) unieważniono 32 dowody w Rejestrze Dowodów Osobistych.</a:t>
            </a:r>
          </a:p>
          <a:p>
            <a:pPr lvl="0" algn="just"/>
            <a:endParaRPr lang="pl-PL" sz="2000" dirty="0"/>
          </a:p>
          <a:p>
            <a:pPr marL="18034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231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5818C03-2741-0112-486D-1BF20896D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84959F3-684F-AD71-59CF-31B026D50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B8B10DF2-3AEB-A423-7A72-13FB23478F95}"/>
              </a:ext>
            </a:extLst>
          </p:cNvPr>
          <p:cNvSpPr txBox="1"/>
          <p:nvPr/>
        </p:nvSpPr>
        <p:spPr>
          <a:xfrm>
            <a:off x="1161288" y="429769"/>
            <a:ext cx="10094976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highlight>
                  <a:srgbClr val="FFFF00"/>
                </a:highlight>
              </a:rPr>
              <a:t>W ramach działalności gospodarczej</a:t>
            </a:r>
            <a:endParaRPr lang="pl-PL" sz="2000" dirty="0">
              <a:highlight>
                <a:srgbClr val="FFFF00"/>
              </a:highlight>
            </a:endParaRPr>
          </a:p>
          <a:p>
            <a:pPr algn="just"/>
            <a:r>
              <a:rPr lang="pl-PL" sz="2000" dirty="0"/>
              <a:t>Zrealizowano </a:t>
            </a:r>
            <a:r>
              <a:rPr lang="pl-PL" sz="2000" b="1" dirty="0"/>
              <a:t>76 wniosków od przedsiębiorców</a:t>
            </a:r>
            <a:r>
              <a:rPr lang="pl-PL" sz="2000" dirty="0"/>
              <a:t>  o wpis do </a:t>
            </a:r>
            <a:r>
              <a:rPr lang="pl-PL" sz="2000" dirty="0" err="1"/>
              <a:t>CEiDG</a:t>
            </a:r>
            <a:r>
              <a:rPr lang="pl-PL" sz="2000" dirty="0"/>
              <a:t>, zmianę wpisu w </a:t>
            </a:r>
            <a:r>
              <a:rPr lang="pl-PL" sz="2000" dirty="0" err="1"/>
              <a:t>CEiDG</a:t>
            </a:r>
            <a:r>
              <a:rPr lang="pl-PL" sz="2000" dirty="0"/>
              <a:t>, o zawieszenie, wznowienie i wykreślenie działalności gospodarczej.</a:t>
            </a:r>
          </a:p>
          <a:p>
            <a:pPr algn="just"/>
            <a:r>
              <a:rPr lang="pl-PL" sz="2000" dirty="0"/>
              <a:t>Według danych GUS na dzień 31 grudnia 2025 r.  zarejestrowano według sekcji i działów PKD 2007 – </a:t>
            </a:r>
            <a:r>
              <a:rPr lang="pl-PL" sz="2000" b="1" dirty="0"/>
              <a:t>373 podmioty wskazujące gminę Jeziorany jako główne miejsce wykonywania działalności</a:t>
            </a:r>
            <a:r>
              <a:rPr lang="pl-PL" sz="2000" dirty="0"/>
              <a:t> (w 2022 r.- 478 podmiotów, w 2023 r. – 381 podmiotów, </a:t>
            </a:r>
            <a:br>
              <a:rPr lang="pl-PL" sz="2000" dirty="0"/>
            </a:br>
            <a:r>
              <a:rPr lang="pl-PL" sz="2000" dirty="0"/>
              <a:t>w 2024 r. -369 podmiotów )</a:t>
            </a:r>
          </a:p>
          <a:p>
            <a:pPr algn="just"/>
            <a:endParaRPr lang="pl-PL" sz="2000" dirty="0"/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3827652-7FFD-254B-B3F3-3250A7D8F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288" y="2421782"/>
            <a:ext cx="9704037" cy="413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7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FBD445-75A7-D6B9-2D6C-E52542926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56C7ABE-1A86-817B-1528-C7DADA45B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C8E955B1-7DA4-90DD-E335-5E203A4DBEB9}"/>
              </a:ext>
            </a:extLst>
          </p:cNvPr>
          <p:cNvSpPr txBox="1"/>
          <p:nvPr/>
        </p:nvSpPr>
        <p:spPr>
          <a:xfrm>
            <a:off x="1389888" y="466344"/>
            <a:ext cx="9500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u="sng" dirty="0"/>
              <a:t>W gminie Jeziorany  na 31.12.2025 r. funkcjonowało  901 gospodarstw rolnych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4F89B3D4-376C-95D1-742E-5E77B7AC3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372" y="914400"/>
            <a:ext cx="8228155" cy="561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94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D611346-6B2B-442F-8D54-F6A6D625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0E58DC1-C4C4-7DA0-D550-85965109D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3F41F90D-75C7-06F7-E9DA-6DE15B09E457}"/>
              </a:ext>
            </a:extLst>
          </p:cNvPr>
          <p:cNvSpPr txBox="1"/>
          <p:nvPr/>
        </p:nvSpPr>
        <p:spPr>
          <a:xfrm>
            <a:off x="3602736" y="210312"/>
            <a:ext cx="7059168" cy="2199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pl-PL" sz="20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 finansów gminy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endParaRPr lang="pl-PL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endParaRPr lang="pl-PL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xmlns="" id="{202C73A1-D01F-A815-EA56-EB6F7E89AD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751299"/>
              </p:ext>
            </p:extLst>
          </p:nvPr>
        </p:nvGraphicFramePr>
        <p:xfrm>
          <a:off x="1965959" y="689709"/>
          <a:ext cx="10689337" cy="2648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Document" r:id="rId4" imgW="5889940" imgH="1293739" progId="Word.Document.12">
                  <p:embed/>
                </p:oleObj>
              </mc:Choice>
              <mc:Fallback>
                <p:oleObj name="Document" r:id="rId4" imgW="5889940" imgH="129373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65959" y="689709"/>
                        <a:ext cx="10689337" cy="2648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4E06530B-1468-265B-1D3F-7C91A0661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7943" y="2888773"/>
            <a:ext cx="6574536" cy="352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24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C31D34-0EFB-879D-4056-950384C2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1E6EE01-71FD-A090-726B-8D8A91B0B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2148176"/>
            <a:ext cx="8092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87DF9F1E-C61C-3580-7D69-5F776B8BF3F1}"/>
              </a:ext>
            </a:extLst>
          </p:cNvPr>
          <p:cNvSpPr txBox="1"/>
          <p:nvPr/>
        </p:nvSpPr>
        <p:spPr>
          <a:xfrm>
            <a:off x="676656" y="374904"/>
            <a:ext cx="109270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highlight>
                  <a:srgbClr val="FFFF00"/>
                </a:highlight>
              </a:rPr>
              <a:t>Zadania inwestycyjne realizowane  w 2025 r.</a:t>
            </a:r>
            <a:endParaRPr lang="pl-PL" dirty="0">
              <a:highlight>
                <a:srgbClr val="FFFF00"/>
              </a:highlight>
            </a:endParaRPr>
          </a:p>
          <a:p>
            <a:pPr lvl="0" algn="just"/>
            <a:r>
              <a:rPr lang="pl-PL" b="1" dirty="0"/>
              <a:t>1.Zakup samochodu osobowego TOYOTA PROACE_VERSO LONG 2.0 COMBI </a:t>
            </a:r>
            <a:r>
              <a:rPr lang="pl-PL" dirty="0"/>
              <a:t>(9 osobowy, rok produkcji 2024 )</a:t>
            </a:r>
            <a:br>
              <a:rPr lang="pl-PL" dirty="0"/>
            </a:br>
            <a:r>
              <a:rPr lang="pl-PL" dirty="0"/>
              <a:t>  przeznaczony do przewozu osób, użytkowany przez Ośrodek Sportu i Rekreacji w Jezioranach, </a:t>
            </a:r>
          </a:p>
          <a:p>
            <a:pPr algn="just"/>
            <a:r>
              <a:rPr lang="pl-PL" dirty="0"/>
              <a:t>  - 156 570,00 zł zakup  ze środków własnych.</a:t>
            </a:r>
          </a:p>
          <a:p>
            <a:pPr algn="just"/>
            <a:r>
              <a:rPr lang="pl-PL" dirty="0"/>
              <a:t> </a:t>
            </a:r>
          </a:p>
          <a:p>
            <a:pPr lvl="0" algn="just"/>
            <a:r>
              <a:rPr lang="pl-PL" b="1" dirty="0"/>
              <a:t>2. Utrzymanie bazy turystyczno-noclegowej przy Szkole Podstawowej w Jezioranach</a:t>
            </a:r>
          </a:p>
          <a:p>
            <a:pPr algn="just"/>
            <a:r>
              <a:rPr lang="pl-PL" dirty="0"/>
              <a:t>     - 8 048,44 zł  ze środków własnych.</a:t>
            </a:r>
          </a:p>
          <a:p>
            <a:pPr algn="just"/>
            <a:endParaRPr lang="pl-PL" dirty="0"/>
          </a:p>
          <a:p>
            <a:r>
              <a:rPr lang="pl-PL" b="1" dirty="0"/>
              <a:t>3. Budowa obwodnicy Miasta Jeziorany ze ścieżką pieszo-jezdną </a:t>
            </a:r>
            <a:r>
              <a:rPr lang="pl-PL" dirty="0"/>
              <a:t>– (utrzymanie obwodnicy w roku   2025, </a:t>
            </a:r>
            <a:br>
              <a:rPr lang="pl-PL" dirty="0"/>
            </a:br>
            <a:r>
              <a:rPr lang="pl-PL" dirty="0"/>
              <a:t>     w tym dostawa i montaż dodatkowego oznakowania)  </a:t>
            </a:r>
            <a:br>
              <a:rPr lang="pl-PL" dirty="0"/>
            </a:br>
            <a:r>
              <a:rPr lang="pl-PL" dirty="0"/>
              <a:t>    - 332 765,00 zł ze  środków własnych.</a:t>
            </a:r>
          </a:p>
          <a:p>
            <a:pPr algn="just"/>
            <a:endParaRPr lang="pl-PL" dirty="0"/>
          </a:p>
          <a:p>
            <a:pPr lvl="0" algn="just"/>
            <a:r>
              <a:rPr lang="pl-PL" b="1" dirty="0"/>
              <a:t>4. Przebudowa drogi gminnej nr 163018N Franknowo- Wólka Szlachecka </a:t>
            </a:r>
            <a:r>
              <a:rPr lang="pl-PL" dirty="0"/>
              <a:t>, koszt inwestycji:</a:t>
            </a:r>
          </a:p>
          <a:p>
            <a:r>
              <a:rPr lang="pl-PL" dirty="0"/>
              <a:t>   -  1 357 752,80 zł środki z Urzędu Marszałkowskiego Województwa Warmińsko – Mazurskiego</a:t>
            </a:r>
            <a:br>
              <a:rPr lang="pl-PL" dirty="0"/>
            </a:br>
            <a:r>
              <a:rPr lang="pl-PL" dirty="0"/>
              <a:t>   - 778 522,20 zł ze środków własnych.</a:t>
            </a:r>
          </a:p>
          <a:p>
            <a:pPr algn="just"/>
            <a:endParaRPr lang="pl-PL" dirty="0"/>
          </a:p>
          <a:p>
            <a:r>
              <a:rPr lang="pl-PL" b="1" dirty="0"/>
              <a:t>5. Wykup nieruchomości gruntowych na terenie Gminy Jeziorany. </a:t>
            </a:r>
            <a:r>
              <a:rPr lang="pl-PL" dirty="0"/>
              <a:t>Zamiana nieruchomości pomiędzy Gminą </a:t>
            </a:r>
            <a:br>
              <a:rPr lang="pl-PL" dirty="0"/>
            </a:br>
            <a:r>
              <a:rPr lang="pl-PL" dirty="0"/>
              <a:t>    Jeziorany a Skarbem Państwa w zarządzie Państwowego Gospodarstwa Leśnego Lasy Państwowe</a:t>
            </a:r>
            <a:br>
              <a:rPr lang="pl-PL" dirty="0"/>
            </a:br>
            <a:r>
              <a:rPr lang="pl-PL" dirty="0"/>
              <a:t>    Nadleśnictwo  Wipsowo  </a:t>
            </a:r>
            <a:br>
              <a:rPr lang="pl-PL" dirty="0"/>
            </a:br>
            <a:r>
              <a:rPr lang="pl-PL" dirty="0"/>
              <a:t>     - 253 110,55 zł ze środków własnych.</a:t>
            </a:r>
          </a:p>
          <a:p>
            <a:r>
              <a:rPr lang="pl-PL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6918537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53329041_TF56180624_Win32" id="{8862C0A0-8013-46C7-AF68-691B9899ECBA}" vid="{61C0B28A-C360-492B-97B7-84C40F8956AC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97B18F-50BC-4F30-8373-93489E845F83}">
  <ds:schemaRefs>
    <ds:schemaRef ds:uri="http://purl.org/dc/terms/"/>
    <ds:schemaRef ds:uri="http://purl.org/dc/elements/1.1/"/>
    <ds:schemaRef ds:uri="16c05727-aa75-4e4a-9b5f-8a80a1165891"/>
    <ds:schemaRef ds:uri="http://schemas.openxmlformats.org/package/2006/metadata/core-properties"/>
    <ds:schemaRef ds:uri="http://www.w3.org/XML/1998/namespace"/>
    <ds:schemaRef ds:uri="71af3243-3dd4-4a8d-8c0d-dd76da1f02a5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30e9df3-be65-4c73-a93b-d1236ebd677e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2BC90D6-94CF-42F7-AAC4-9CF6824C54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CF2EF3-001F-4BE9-81B3-86ECBBF94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Minimalistyczna prezentacja handlowa</Template>
  <TotalTime>1057</TotalTime>
  <Words>1386</Words>
  <Application>Microsoft Office PowerPoint</Application>
  <PresentationFormat>Niestandardowy</PresentationFormat>
  <Paragraphs>379</Paragraphs>
  <Slides>36</Slides>
  <Notes>36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36</vt:i4>
      </vt:variant>
    </vt:vector>
  </HeadingPairs>
  <TitlesOfParts>
    <vt:vector size="39" baseType="lpstr">
      <vt:lpstr>Monoline</vt:lpstr>
      <vt:lpstr>Worksheet</vt:lpstr>
      <vt:lpstr>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Danuta Zawolska</dc:creator>
  <cp:lastModifiedBy>Dell</cp:lastModifiedBy>
  <cp:revision>126</cp:revision>
  <cp:lastPrinted>2026-06-26T09:43:58Z</cp:lastPrinted>
  <dcterms:created xsi:type="dcterms:W3CDTF">2026-06-19T12:34:19Z</dcterms:created>
  <dcterms:modified xsi:type="dcterms:W3CDTF">2026-06-29T17:47:41Z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